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70" r:id="rId5"/>
    <p:sldId id="319" r:id="rId6"/>
    <p:sldId id="330" r:id="rId7"/>
    <p:sldId id="323" r:id="rId8"/>
    <p:sldId id="324" r:id="rId9"/>
    <p:sldId id="320" r:id="rId10"/>
    <p:sldId id="325" r:id="rId11"/>
    <p:sldId id="276" r:id="rId12"/>
    <p:sldId id="290" r:id="rId13"/>
    <p:sldId id="321" r:id="rId14"/>
    <p:sldId id="331" r:id="rId15"/>
    <p:sldId id="334" r:id="rId16"/>
    <p:sldId id="322" r:id="rId17"/>
    <p:sldId id="326" r:id="rId18"/>
    <p:sldId id="332" r:id="rId19"/>
    <p:sldId id="327" r:id="rId20"/>
    <p:sldId id="335" r:id="rId21"/>
    <p:sldId id="329" r:id="rId22"/>
    <p:sldId id="333" r:id="rId23"/>
    <p:sldId id="294" r:id="rId24"/>
    <p:sldId id="295" r:id="rId25"/>
    <p:sldId id="297" r:id="rId26"/>
    <p:sldId id="298" r:id="rId27"/>
    <p:sldId id="299" r:id="rId28"/>
    <p:sldId id="300" r:id="rId29"/>
    <p:sldId id="301" r:id="rId30"/>
    <p:sldId id="296" r:id="rId31"/>
    <p:sldId id="318" r:id="rId32"/>
    <p:sldId id="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B7E7"/>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59" d="100"/>
          <a:sy n="59" d="100"/>
        </p:scale>
        <p:origin x="504"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opsga-ad-01\mydocs$\kaxt\Windows\OutlookTempFiles\ADA%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800" b="1" i="0" u="none" strike="noStrike" baseline="0">
                <a:solidFill>
                  <a:srgbClr val="000000"/>
                </a:solidFill>
                <a:latin typeface="Calibri"/>
              </a:rPr>
              <a:t>General Fund Fund Balance </a:t>
            </a:r>
          </a:p>
          <a:p>
            <a:pPr>
              <a:defRPr sz="1000" b="0" i="0" u="none" strike="noStrike" baseline="0">
                <a:solidFill>
                  <a:srgbClr val="000000"/>
                </a:solidFill>
                <a:latin typeface="Calibri"/>
                <a:ea typeface="Calibri"/>
                <a:cs typeface="Calibri"/>
              </a:defRPr>
            </a:pPr>
            <a:r>
              <a:rPr lang="en-US" sz="1800" b="1" i="0" u="none" strike="noStrike" baseline="0">
                <a:solidFill>
                  <a:srgbClr val="000000"/>
                </a:solidFill>
                <a:latin typeface="Calibri"/>
              </a:rPr>
              <a:t>(in thousands)</a:t>
            </a:r>
          </a:p>
        </c:rich>
      </c:tx>
      <c:layout>
        <c:manualLayout>
          <c:xMode val="edge"/>
          <c:yMode val="edge"/>
          <c:x val="0.19475000000000001"/>
          <c:y val="1.4924981392251341E-2"/>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2887162304902519"/>
          <c:y val="0.24863188976377953"/>
          <c:w val="0.6461362010511329"/>
          <c:h val="0.65817949839603374"/>
        </c:manualLayout>
      </c:layout>
      <c:bar3DChart>
        <c:barDir val="bar"/>
        <c:grouping val="stacked"/>
        <c:varyColors val="0"/>
        <c:ser>
          <c:idx val="0"/>
          <c:order val="0"/>
          <c:tx>
            <c:strRef>
              <c:f>'[ADA Charts.xlsx]Sheet1'!$B$2</c:f>
              <c:strCache>
                <c:ptCount val="1"/>
                <c:pt idx="0">
                  <c:v>Unassigned</c:v>
                </c:pt>
              </c:strCache>
            </c:strRef>
          </c:tx>
          <c:invertIfNegative val="0"/>
          <c:cat>
            <c:strRef>
              <c:f>'[ADA Charts.xlsx]Sheet1'!$A$3:$A$7</c:f>
              <c:strCache>
                <c:ptCount val="5"/>
                <c:pt idx="0">
                  <c:v>2019</c:v>
                </c:pt>
                <c:pt idx="1">
                  <c:v>2018</c:v>
                </c:pt>
                <c:pt idx="2">
                  <c:v>2017</c:v>
                </c:pt>
                <c:pt idx="3">
                  <c:v>2016</c:v>
                </c:pt>
                <c:pt idx="4">
                  <c:v>2015</c:v>
                </c:pt>
              </c:strCache>
            </c:strRef>
          </c:cat>
          <c:val>
            <c:numRef>
              <c:f>'[ADA Charts.xlsx]Sheet1'!$B$3:$B$7</c:f>
              <c:numCache>
                <c:formatCode>_(* #,##0_);_(* \(#,##0\);_(* "-"??_);_(@_)</c:formatCode>
                <c:ptCount val="5"/>
                <c:pt idx="0">
                  <c:v>6508</c:v>
                </c:pt>
                <c:pt idx="1">
                  <c:v>5954</c:v>
                </c:pt>
                <c:pt idx="2">
                  <c:v>5097</c:v>
                </c:pt>
                <c:pt idx="3">
                  <c:v>3753</c:v>
                </c:pt>
                <c:pt idx="4">
                  <c:v>3852</c:v>
                </c:pt>
              </c:numCache>
            </c:numRef>
          </c:val>
          <c:extLst>
            <c:ext xmlns:c16="http://schemas.microsoft.com/office/drawing/2014/chart" uri="{C3380CC4-5D6E-409C-BE32-E72D297353CC}">
              <c16:uniqueId val="{00000000-5230-4740-A210-2E8857461BD0}"/>
            </c:ext>
          </c:extLst>
        </c:ser>
        <c:ser>
          <c:idx val="1"/>
          <c:order val="1"/>
          <c:tx>
            <c:strRef>
              <c:f>'[ADA Charts.xlsx]Sheet1'!$D$2</c:f>
              <c:strCache>
                <c:ptCount val="1"/>
                <c:pt idx="0">
                  <c:v>Assigned</c:v>
                </c:pt>
              </c:strCache>
            </c:strRef>
          </c:tx>
          <c:invertIfNegative val="0"/>
          <c:val>
            <c:numRef>
              <c:f>'[ADA Charts.xlsx]Sheet1'!$D$4:$D$7</c:f>
              <c:numCache>
                <c:formatCode>General</c:formatCode>
                <c:ptCount val="4"/>
                <c:pt idx="0">
                  <c:v>134</c:v>
                </c:pt>
                <c:pt idx="1">
                  <c:v>0</c:v>
                </c:pt>
                <c:pt idx="2" formatCode="0">
                  <c:v>700.4</c:v>
                </c:pt>
                <c:pt idx="3">
                  <c:v>700</c:v>
                </c:pt>
              </c:numCache>
            </c:numRef>
          </c:val>
          <c:extLst>
            <c:ext xmlns:c16="http://schemas.microsoft.com/office/drawing/2014/chart" uri="{C3380CC4-5D6E-409C-BE32-E72D297353CC}">
              <c16:uniqueId val="{00000001-5230-4740-A210-2E8857461BD0}"/>
            </c:ext>
          </c:extLst>
        </c:ser>
        <c:ser>
          <c:idx val="4"/>
          <c:order val="2"/>
          <c:tx>
            <c:strRef>
              <c:f>'[ADA Charts.xlsx]Sheet1'!$E$2</c:f>
              <c:strCache>
                <c:ptCount val="1"/>
                <c:pt idx="0">
                  <c:v>Restricted</c:v>
                </c:pt>
              </c:strCache>
            </c:strRef>
          </c:tx>
          <c:invertIfNegative val="0"/>
          <c:val>
            <c:numRef>
              <c:f>'[ADA Charts.xlsx]Sheet1'!$E$4:$E$7</c:f>
              <c:numCache>
                <c:formatCode>0</c:formatCode>
                <c:ptCount val="4"/>
                <c:pt idx="0">
                  <c:v>2</c:v>
                </c:pt>
                <c:pt idx="1">
                  <c:v>1.3</c:v>
                </c:pt>
                <c:pt idx="2">
                  <c:v>1.3</c:v>
                </c:pt>
                <c:pt idx="3" formatCode="General">
                  <c:v>190</c:v>
                </c:pt>
              </c:numCache>
            </c:numRef>
          </c:val>
          <c:extLst>
            <c:ext xmlns:c16="http://schemas.microsoft.com/office/drawing/2014/chart" uri="{C3380CC4-5D6E-409C-BE32-E72D297353CC}">
              <c16:uniqueId val="{00000002-5230-4740-A210-2E8857461BD0}"/>
            </c:ext>
          </c:extLst>
        </c:ser>
        <c:ser>
          <c:idx val="3"/>
          <c:order val="3"/>
          <c:tx>
            <c:strRef>
              <c:f>'[ADA Charts.xlsx]Sheet1'!$F$2</c:f>
              <c:strCache>
                <c:ptCount val="1"/>
                <c:pt idx="0">
                  <c:v>Committed</c:v>
                </c:pt>
              </c:strCache>
            </c:strRef>
          </c:tx>
          <c:invertIfNegative val="0"/>
          <c:val>
            <c:numRef>
              <c:f>'[ADA Charts.xlsx]Sheet1'!$F$4:$F$7</c:f>
              <c:numCache>
                <c:formatCode>_(* #,##0_);_(* \(#,##0\);_(* "-"??_);_(@_)</c:formatCode>
                <c:ptCount val="4"/>
                <c:pt idx="0">
                  <c:v>0</c:v>
                </c:pt>
                <c:pt idx="1">
                  <c:v>0</c:v>
                </c:pt>
                <c:pt idx="2">
                  <c:v>0</c:v>
                </c:pt>
                <c:pt idx="3">
                  <c:v>0</c:v>
                </c:pt>
              </c:numCache>
            </c:numRef>
          </c:val>
          <c:extLst>
            <c:ext xmlns:c16="http://schemas.microsoft.com/office/drawing/2014/chart" uri="{C3380CC4-5D6E-409C-BE32-E72D297353CC}">
              <c16:uniqueId val="{00000003-5230-4740-A210-2E8857461BD0}"/>
            </c:ext>
          </c:extLst>
        </c:ser>
        <c:ser>
          <c:idx val="2"/>
          <c:order val="4"/>
          <c:tx>
            <c:strRef>
              <c:f>'[ADA Charts.xlsx]Sheet1'!$C$2</c:f>
              <c:strCache>
                <c:ptCount val="1"/>
                <c:pt idx="0">
                  <c:v>Nonspendable</c:v>
                </c:pt>
              </c:strCache>
            </c:strRef>
          </c:tx>
          <c:invertIfNegative val="0"/>
          <c:val>
            <c:numRef>
              <c:f>'[ADA Charts.xlsx]Sheet1'!$C$4:$C$7</c:f>
              <c:numCache>
                <c:formatCode>General</c:formatCode>
                <c:ptCount val="4"/>
                <c:pt idx="0">
                  <c:v>280</c:v>
                </c:pt>
                <c:pt idx="1">
                  <c:v>283</c:v>
                </c:pt>
                <c:pt idx="2" formatCode="_(* #,##0_);_(* \(#,##0\);_(* &quot;-&quot;??_);_(@_)">
                  <c:v>261</c:v>
                </c:pt>
                <c:pt idx="3" formatCode="_(* #,##0_);_(* \(#,##0\);_(* &quot;-&quot;??_);_(@_)">
                  <c:v>250</c:v>
                </c:pt>
              </c:numCache>
            </c:numRef>
          </c:val>
          <c:extLst>
            <c:ext xmlns:c16="http://schemas.microsoft.com/office/drawing/2014/chart" uri="{C3380CC4-5D6E-409C-BE32-E72D297353CC}">
              <c16:uniqueId val="{00000004-5230-4740-A210-2E8857461BD0}"/>
            </c:ext>
          </c:extLst>
        </c:ser>
        <c:dLbls>
          <c:showLegendKey val="0"/>
          <c:showVal val="0"/>
          <c:showCatName val="0"/>
          <c:showSerName val="0"/>
          <c:showPercent val="0"/>
          <c:showBubbleSize val="0"/>
        </c:dLbls>
        <c:gapWidth val="150"/>
        <c:shape val="box"/>
        <c:axId val="478378152"/>
        <c:axId val="478379328"/>
        <c:axId val="0"/>
      </c:bar3DChart>
      <c:catAx>
        <c:axId val="478378152"/>
        <c:scaling>
          <c:orientation val="minMax"/>
        </c:scaling>
        <c:delete val="0"/>
        <c:axPos val="l"/>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78379328"/>
        <c:crosses val="autoZero"/>
        <c:auto val="1"/>
        <c:lblAlgn val="ctr"/>
        <c:lblOffset val="100"/>
        <c:noMultiLvlLbl val="0"/>
      </c:catAx>
      <c:valAx>
        <c:axId val="478379328"/>
        <c:scaling>
          <c:orientation val="minMax"/>
        </c:scaling>
        <c:delete val="0"/>
        <c:axPos val="b"/>
        <c:majorGridlines/>
        <c:numFmt formatCode="_(* #,##0_);_(* \(#,##0\);_(* &quot;-&quot;??_);_(@_)"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78378152"/>
        <c:crosses val="autoZero"/>
        <c:crossBetween val="between"/>
      </c:valAx>
      <c:spPr>
        <a:noFill/>
        <a:ln w="25400">
          <a:noFill/>
        </a:ln>
      </c:spPr>
    </c:plotArea>
    <c:legend>
      <c:legendPos val="r"/>
      <c:layout>
        <c:manualLayout>
          <c:xMode val="edge"/>
          <c:yMode val="edge"/>
          <c:x val="0.80075087240978049"/>
          <c:y val="0.30498067949839608"/>
          <c:w val="0.19635024069283838"/>
          <c:h val="0.4905107174103237"/>
        </c:manualLayout>
      </c:layout>
      <c:overlay val="0"/>
      <c:txPr>
        <a:bodyPr/>
        <a:lstStyle/>
        <a:p>
          <a:pPr>
            <a:defRPr sz="845" b="0" i="0" u="none" strike="noStrike" baseline="0">
              <a:solidFill>
                <a:srgbClr val="000000"/>
              </a:solidFill>
              <a:latin typeface="Calibri"/>
              <a:ea typeface="Calibri"/>
              <a:cs typeface="Calibri"/>
            </a:defRPr>
          </a:pPr>
          <a:endParaRPr lang="en-US"/>
        </a:p>
      </c:txPr>
    </c:legend>
    <c:plotVisOnly val="1"/>
    <c:dispBlanksAs val="gap"/>
    <c:showDLblsOverMax val="0"/>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chemeClr val="tx1"/>
      </a:solid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9154E-F657-424B-884A-BE46CCA663D6}" type="datetimeFigureOut">
              <a:rPr lang="en-US" smtClean="0"/>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31AA-97D6-417C-9ECC-3892478BB57B}" type="slidenum">
              <a:rPr lang="en-US" smtClean="0"/>
              <a:t>‹#›</a:t>
            </a:fld>
            <a:endParaRPr lang="en-US"/>
          </a:p>
        </p:txBody>
      </p:sp>
    </p:spTree>
    <p:extLst>
      <p:ext uri="{BB962C8B-B14F-4D97-AF65-F5344CB8AC3E}">
        <p14:creationId xmlns:p14="http://schemas.microsoft.com/office/powerpoint/2010/main" val="420842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SPLOST funds generally cannot be used for operating expenses, maintenance and repair of  SPLOST project or any other county/city facility/service. (except for streets, roads, and bridges.)</a:t>
            </a:r>
          </a:p>
          <a:p>
            <a:pPr marL="171450" indent="-171450">
              <a:buFontTx/>
              <a:buChar char="-"/>
            </a:pPr>
            <a:r>
              <a:rPr lang="en-US" baseline="0" dirty="0" smtClean="0"/>
              <a:t>* 6 years with intergovernmental agreement, 5 years without</a:t>
            </a:r>
          </a:p>
          <a:p>
            <a:pPr marL="171450" indent="-171450">
              <a:buFontTx/>
              <a:buChar char="-"/>
            </a:pPr>
            <a:r>
              <a:rPr lang="en-US" baseline="0" dirty="0" smtClean="0"/>
              <a:t>Current SPLOST expires on December 31, 2021.</a:t>
            </a:r>
          </a:p>
          <a:p>
            <a:pPr marL="171450" indent="-171450">
              <a:buFontTx/>
              <a:buChar char="-"/>
            </a:pPr>
            <a:r>
              <a:rPr lang="en-US" baseline="0" dirty="0" smtClean="0"/>
              <a:t>Cobb – 30% of SPLOST funds have come from outside the county. </a:t>
            </a:r>
          </a:p>
        </p:txBody>
      </p:sp>
      <p:sp>
        <p:nvSpPr>
          <p:cNvPr id="4" name="Slide Number Placeholder 3"/>
          <p:cNvSpPr>
            <a:spLocks noGrp="1"/>
          </p:cNvSpPr>
          <p:nvPr>
            <p:ph type="sldNum" sz="quarter" idx="10"/>
          </p:nvPr>
        </p:nvSpPr>
        <p:spPr/>
        <p:txBody>
          <a:bodyPr/>
          <a:lstStyle/>
          <a:p>
            <a:fld id="{B8143C08-011F-4D40-9936-E02D8D37BF97}" type="slidenum">
              <a:rPr lang="en-US" smtClean="0"/>
              <a:t>21</a:t>
            </a:fld>
            <a:endParaRPr lang="en-US"/>
          </a:p>
        </p:txBody>
      </p:sp>
    </p:spTree>
    <p:extLst>
      <p:ext uri="{BB962C8B-B14F-4D97-AF65-F5344CB8AC3E}">
        <p14:creationId xmlns:p14="http://schemas.microsoft.com/office/powerpoint/2010/main" val="333085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Highlight</a:t>
            </a:r>
            <a:r>
              <a:rPr lang="en-US" baseline="0" dirty="0" smtClean="0"/>
              <a:t> – City Council identified priorities</a:t>
            </a:r>
          </a:p>
          <a:p>
            <a:pPr marL="171450" indent="-171450">
              <a:buFontTx/>
              <a:buChar char="-"/>
            </a:pPr>
            <a:r>
              <a:rPr lang="en-US" baseline="0" dirty="0" smtClean="0"/>
              <a:t>Amounts in column with “County Portion” are proposed joint projects with the county. </a:t>
            </a:r>
          </a:p>
          <a:p>
            <a:pPr marL="171450" indent="-171450">
              <a:buFontTx/>
              <a:buChar char="-"/>
            </a:pPr>
            <a:r>
              <a:rPr lang="en-US" baseline="0" dirty="0" smtClean="0"/>
              <a:t>Handouts available </a:t>
            </a:r>
            <a:endParaRPr lang="en-US" dirty="0"/>
          </a:p>
        </p:txBody>
      </p:sp>
      <p:sp>
        <p:nvSpPr>
          <p:cNvPr id="4" name="Slide Number Placeholder 3"/>
          <p:cNvSpPr>
            <a:spLocks noGrp="1"/>
          </p:cNvSpPr>
          <p:nvPr>
            <p:ph type="sldNum" sz="quarter" idx="10"/>
          </p:nvPr>
        </p:nvSpPr>
        <p:spPr/>
        <p:txBody>
          <a:bodyPr/>
          <a:lstStyle/>
          <a:p>
            <a:fld id="{B8143C08-011F-4D40-9936-E02D8D37BF97}" type="slidenum">
              <a:rPr lang="en-US" smtClean="0"/>
              <a:t>22</a:t>
            </a:fld>
            <a:endParaRPr lang="en-US"/>
          </a:p>
        </p:txBody>
      </p:sp>
    </p:spTree>
    <p:extLst>
      <p:ext uri="{BB962C8B-B14F-4D97-AF65-F5344CB8AC3E}">
        <p14:creationId xmlns:p14="http://schemas.microsoft.com/office/powerpoint/2010/main" val="204756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Cobb</a:t>
            </a:r>
            <a:r>
              <a:rPr lang="en-US" baseline="0" dirty="0" smtClean="0"/>
              <a:t> County BOC are still deciding on the length of time to impose the tax for SPLOST 2022. Also still identifying the portion allocated to each city. </a:t>
            </a:r>
          </a:p>
          <a:p>
            <a:pPr marL="171450" indent="-171450">
              <a:buFontTx/>
              <a:buChar char="-"/>
            </a:pPr>
            <a:r>
              <a:rPr lang="en-US" baseline="0" dirty="0" smtClean="0"/>
              <a:t>Timeline shared by the BOC at their SPLOST retreat in October. Currently in the middle of the timeline.  City elected officials will be working with the county to finalize the lists by May 2020. </a:t>
            </a:r>
          </a:p>
          <a:p>
            <a:pPr marL="171450" indent="-171450">
              <a:buFontTx/>
              <a:buChar char="-"/>
            </a:pPr>
            <a:r>
              <a:rPr lang="en-US" baseline="0" dirty="0" smtClean="0"/>
              <a:t>Referendum for SPLOST 2022 will be on the election ballot for November 3, 2020. </a:t>
            </a:r>
            <a:endParaRPr lang="en-US" dirty="0"/>
          </a:p>
        </p:txBody>
      </p:sp>
      <p:sp>
        <p:nvSpPr>
          <p:cNvPr id="4" name="Slide Number Placeholder 3"/>
          <p:cNvSpPr>
            <a:spLocks noGrp="1"/>
          </p:cNvSpPr>
          <p:nvPr>
            <p:ph type="sldNum" sz="quarter" idx="10"/>
          </p:nvPr>
        </p:nvSpPr>
        <p:spPr/>
        <p:txBody>
          <a:bodyPr/>
          <a:lstStyle/>
          <a:p>
            <a:fld id="{B8143C08-011F-4D40-9936-E02D8D37BF97}" type="slidenum">
              <a:rPr lang="en-US" smtClean="0"/>
              <a:t>27</a:t>
            </a:fld>
            <a:endParaRPr lang="en-US"/>
          </a:p>
        </p:txBody>
      </p:sp>
    </p:spTree>
    <p:extLst>
      <p:ext uri="{BB962C8B-B14F-4D97-AF65-F5344CB8AC3E}">
        <p14:creationId xmlns:p14="http://schemas.microsoft.com/office/powerpoint/2010/main" val="369958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011577-100F-48EF-A41B-BC6DCD6A408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1538089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11577-100F-48EF-A41B-BC6DCD6A408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105164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11577-100F-48EF-A41B-BC6DCD6A408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332974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11577-100F-48EF-A41B-BC6DCD6A408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198601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D011577-100F-48EF-A41B-BC6DCD6A408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261515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011577-100F-48EF-A41B-BC6DCD6A408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324539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011577-100F-48EF-A41B-BC6DCD6A4089}"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32054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011577-100F-48EF-A41B-BC6DCD6A4089}"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1394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11577-100F-48EF-A41B-BC6DCD6A4089}"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55804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011577-100F-48EF-A41B-BC6DCD6A408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389260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011577-100F-48EF-A41B-BC6DCD6A408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58BD0-8C08-4854-8476-F4CCF9C0B1D3}" type="slidenum">
              <a:rPr lang="en-US" smtClean="0"/>
              <a:t>‹#›</a:t>
            </a:fld>
            <a:endParaRPr lang="en-US"/>
          </a:p>
        </p:txBody>
      </p:sp>
    </p:spTree>
    <p:extLst>
      <p:ext uri="{BB962C8B-B14F-4D97-AF65-F5344CB8AC3E}">
        <p14:creationId xmlns:p14="http://schemas.microsoft.com/office/powerpoint/2010/main" val="3522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11577-100F-48EF-A41B-BC6DCD6A4089}" type="datetimeFigureOut">
              <a:rPr lang="en-US" smtClean="0"/>
              <a:t>1/28/2020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58BD0-8C08-4854-8476-F4CCF9C0B1D3}" type="slidenum">
              <a:rPr lang="en-US" smtClean="0"/>
              <a:t>‹#›</a:t>
            </a:fld>
            <a:endParaRPr lang="en-US"/>
          </a:p>
        </p:txBody>
      </p:sp>
    </p:spTree>
    <p:extLst>
      <p:ext uri="{BB962C8B-B14F-4D97-AF65-F5344CB8AC3E}">
        <p14:creationId xmlns:p14="http://schemas.microsoft.com/office/powerpoint/2010/main" val="3809005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jpg"/><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965" y="74814"/>
            <a:ext cx="9144000" cy="5228706"/>
          </a:xfrm>
        </p:spPr>
        <p:txBody>
          <a:bodyPr anchor="ctr">
            <a:normAutofit/>
          </a:bodyPr>
          <a:lstStyle/>
          <a:p>
            <a:r>
              <a:rPr lang="en-US" dirty="0" smtClean="0">
                <a:solidFill>
                  <a:srgbClr val="00AFE8"/>
                </a:solidFill>
                <a:latin typeface="Times New Roman" panose="02020603050405020304" pitchFamily="18" charset="0"/>
                <a:cs typeface="Times New Roman" panose="02020603050405020304" pitchFamily="18" charset="0"/>
              </a:rPr>
              <a:t>TOWN HALL</a:t>
            </a:r>
            <a:br>
              <a:rPr lang="en-US" dirty="0" smtClean="0">
                <a:solidFill>
                  <a:srgbClr val="00AFE8"/>
                </a:solidFill>
                <a:latin typeface="Times New Roman" panose="02020603050405020304" pitchFamily="18" charset="0"/>
                <a:cs typeface="Times New Roman" panose="02020603050405020304" pitchFamily="18" charset="0"/>
              </a:rPr>
            </a:br>
            <a:r>
              <a:rPr lang="en-US" sz="4800" dirty="0" smtClean="0">
                <a:solidFill>
                  <a:srgbClr val="00AFE8"/>
                </a:solidFill>
              </a:rPr>
              <a:t/>
            </a:r>
            <a:br>
              <a:rPr lang="en-US" sz="4800" dirty="0" smtClean="0">
                <a:solidFill>
                  <a:srgbClr val="00AFE8"/>
                </a:solidFill>
              </a:rPr>
            </a:br>
            <a:r>
              <a:rPr lang="en-US" sz="4800" dirty="0" smtClean="0">
                <a:latin typeface="Times New Roman" panose="02020603050405020304" pitchFamily="18" charset="0"/>
                <a:cs typeface="Times New Roman" panose="02020603050405020304" pitchFamily="18" charset="0"/>
              </a:rPr>
              <a:t>January 28, 2020</a:t>
            </a:r>
            <a:br>
              <a:rPr lang="en-US" sz="4800" dirty="0" smtClean="0">
                <a:latin typeface="Times New Roman" panose="02020603050405020304" pitchFamily="18" charset="0"/>
                <a:cs typeface="Times New Roman" panose="02020603050405020304" pitchFamily="18" charset="0"/>
              </a:rPr>
            </a:br>
            <a:r>
              <a:rPr lang="en-US" sz="4800" dirty="0" smtClean="0">
                <a:latin typeface="Times New Roman" panose="02020603050405020304" pitchFamily="18" charset="0"/>
                <a:cs typeface="Times New Roman" panose="02020603050405020304" pitchFamily="18" charset="0"/>
              </a:rPr>
              <a:t>Ford Center Reception Hall</a:t>
            </a:r>
            <a:r>
              <a:rPr lang="en-US" sz="4800" dirty="0" smtClean="0"/>
              <a:t/>
            </a:r>
            <a:br>
              <a:rPr lang="en-US" sz="4800" dirty="0" smtClean="0"/>
            </a:br>
            <a:endParaRPr lang="en-US"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32" y="4897821"/>
            <a:ext cx="3353590" cy="165816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a:off x="11306047" y="4"/>
            <a:ext cx="828587" cy="685799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rot="5400000">
            <a:off x="4755159" y="-1468576"/>
            <a:ext cx="287612" cy="6857996"/>
          </a:xfrm>
          <a:prstGeom prst="rect">
            <a:avLst/>
          </a:prstGeom>
        </p:spPr>
      </p:pic>
      <p:sp>
        <p:nvSpPr>
          <p:cNvPr id="3" name="TextBox 2"/>
          <p:cNvSpPr txBox="1"/>
          <p:nvPr/>
        </p:nvSpPr>
        <p:spPr>
          <a:xfrm>
            <a:off x="5660967" y="4688378"/>
            <a:ext cx="5553640" cy="1915909"/>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Mayor Al Thurman </a:t>
            </a:r>
          </a:p>
          <a:p>
            <a:pPr algn="ctr"/>
            <a:endParaRPr lang="en-US" sz="105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Mayor Pro-Tem </a:t>
            </a:r>
            <a:r>
              <a:rPr lang="en-US" dirty="0">
                <a:latin typeface="Times New Roman" panose="02020603050405020304" pitchFamily="18" charset="0"/>
                <a:cs typeface="Times New Roman" panose="02020603050405020304" pitchFamily="18" charset="0"/>
              </a:rPr>
              <a:t>Council Member Henry Lust, Ward 1</a:t>
            </a:r>
          </a:p>
          <a:p>
            <a:r>
              <a:rPr lang="en-US" dirty="0">
                <a:latin typeface="Times New Roman" panose="02020603050405020304" pitchFamily="18" charset="0"/>
                <a:cs typeface="Times New Roman" panose="02020603050405020304" pitchFamily="18" charset="0"/>
              </a:rPr>
              <a:t>Council Member Doris Dawkins, Ward 2</a:t>
            </a:r>
          </a:p>
          <a:p>
            <a:r>
              <a:rPr lang="en-US" dirty="0">
                <a:latin typeface="Times New Roman" panose="02020603050405020304" pitchFamily="18" charset="0"/>
                <a:cs typeface="Times New Roman" panose="02020603050405020304" pitchFamily="18" charset="0"/>
              </a:rPr>
              <a:t>Council Member Nancy Farmer, Ward 3</a:t>
            </a:r>
          </a:p>
          <a:p>
            <a:r>
              <a:rPr lang="en-US" dirty="0" smtClean="0">
                <a:latin typeface="Times New Roman" panose="02020603050405020304" pitchFamily="18" charset="0"/>
                <a:cs typeface="Times New Roman" panose="02020603050405020304" pitchFamily="18" charset="0"/>
              </a:rPr>
              <a:t>Council Member Patrick Bordelon, </a:t>
            </a:r>
            <a:r>
              <a:rPr lang="en-US" dirty="0">
                <a:latin typeface="Times New Roman" panose="02020603050405020304" pitchFamily="18" charset="0"/>
                <a:cs typeface="Times New Roman" panose="02020603050405020304" pitchFamily="18" charset="0"/>
              </a:rPr>
              <a:t>Post </a:t>
            </a:r>
            <a:r>
              <a:rPr lang="en-US" dirty="0" smtClean="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At Large</a:t>
            </a:r>
          </a:p>
          <a:p>
            <a:r>
              <a:rPr lang="en-US" dirty="0" smtClean="0">
                <a:latin typeface="Times New Roman" panose="02020603050405020304" pitchFamily="18" charset="0"/>
                <a:cs typeface="Times New Roman" panose="02020603050405020304" pitchFamily="18" charset="0"/>
              </a:rPr>
              <a:t>Council Member Patricia Wisdom, Post 2 – At Large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451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2" name="TextBox 1"/>
          <p:cNvSpPr txBox="1"/>
          <p:nvPr/>
        </p:nvSpPr>
        <p:spPr>
          <a:xfrm>
            <a:off x="1010653" y="1171075"/>
            <a:ext cx="10812379" cy="2431435"/>
          </a:xfrm>
          <a:prstGeom prst="rect">
            <a:avLst/>
          </a:prstGeom>
          <a:noFill/>
        </p:spPr>
        <p:txBody>
          <a:bodyPr wrap="square" rtlCol="0">
            <a:spAutoFit/>
          </a:bodyPr>
          <a:lstStyle/>
          <a:p>
            <a:pPr algn="ctr"/>
            <a:r>
              <a:rPr lang="en-US" sz="8000" b="1" dirty="0" smtClean="0"/>
              <a:t>DEVELOPMENT UPDATE</a:t>
            </a:r>
          </a:p>
          <a:p>
            <a:pPr algn="ctr"/>
            <a:r>
              <a:rPr lang="en-US" sz="3600" b="1" smtClean="0"/>
              <a:t>&amp; capital projects</a:t>
            </a:r>
            <a:endParaRPr lang="en-US" sz="3600" b="1" dirty="0"/>
          </a:p>
          <a:p>
            <a:pPr algn="ctr"/>
            <a:endParaRPr lang="en-US" sz="3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717" y="4912730"/>
            <a:ext cx="3353590" cy="1658164"/>
          </a:xfrm>
          <a:prstGeom prst="rect">
            <a:avLst/>
          </a:prstGeom>
        </p:spPr>
      </p:pic>
    </p:spTree>
    <p:extLst>
      <p:ext uri="{BB962C8B-B14F-4D97-AF65-F5344CB8AC3E}">
        <p14:creationId xmlns:p14="http://schemas.microsoft.com/office/powerpoint/2010/main" val="1613903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3766098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pic>
        <p:nvPicPr>
          <p:cNvPr id="4098" name="ec29f0f8-b81f-4fd0-8a5e-29947429711b"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342" y="119648"/>
            <a:ext cx="9882218"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795930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2" name="TextBox 1"/>
          <p:cNvSpPr txBox="1"/>
          <p:nvPr/>
        </p:nvSpPr>
        <p:spPr>
          <a:xfrm>
            <a:off x="1010653" y="2235603"/>
            <a:ext cx="10812379" cy="1692771"/>
          </a:xfrm>
          <a:prstGeom prst="rect">
            <a:avLst/>
          </a:prstGeom>
          <a:noFill/>
        </p:spPr>
        <p:txBody>
          <a:bodyPr wrap="square" rtlCol="0">
            <a:spAutoFit/>
          </a:bodyPr>
          <a:lstStyle/>
          <a:p>
            <a:pPr algn="ctr"/>
            <a:r>
              <a:rPr lang="en-US" sz="8000" b="1" dirty="0" smtClean="0"/>
              <a:t>SPLOST 2016</a:t>
            </a:r>
          </a:p>
          <a:p>
            <a:pPr algn="ctr"/>
            <a:r>
              <a:rPr lang="en-US" sz="2400" b="1" i="1" dirty="0" smtClean="0"/>
              <a:t>2019 and remaining projects</a:t>
            </a:r>
            <a:endParaRPr lang="en-US" sz="2400" b="1"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717" y="4912730"/>
            <a:ext cx="3353590" cy="1658164"/>
          </a:xfrm>
          <a:prstGeom prst="rect">
            <a:avLst/>
          </a:prstGeom>
        </p:spPr>
      </p:pic>
    </p:spTree>
    <p:extLst>
      <p:ext uri="{BB962C8B-B14F-4D97-AF65-F5344CB8AC3E}">
        <p14:creationId xmlns:p14="http://schemas.microsoft.com/office/powerpoint/2010/main" val="3643326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30" y="-297"/>
            <a:ext cx="829128" cy="6858594"/>
          </a:xfrm>
          <a:prstGeom prst="rect">
            <a:avLst/>
          </a:prstGeom>
        </p:spPr>
      </p:pic>
      <p:sp>
        <p:nvSpPr>
          <p:cNvPr id="3" name="Title 2"/>
          <p:cNvSpPr>
            <a:spLocks noGrp="1"/>
          </p:cNvSpPr>
          <p:nvPr>
            <p:ph type="title"/>
          </p:nvPr>
        </p:nvSpPr>
        <p:spPr/>
        <p:txBody>
          <a:bodyPr/>
          <a:lstStyle/>
          <a:p>
            <a:r>
              <a:rPr lang="en-US" dirty="0" smtClean="0"/>
              <a:t>Flint Hill &amp; Pinegrove Intersection</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544277"/>
            <a:ext cx="5181600" cy="2914033"/>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49838" y="2544277"/>
            <a:ext cx="5181600" cy="2914033"/>
          </a:xfrm>
        </p:spPr>
      </p:pic>
      <p:sp>
        <p:nvSpPr>
          <p:cNvPr id="4" name="TextBox 3"/>
          <p:cNvSpPr txBox="1"/>
          <p:nvPr/>
        </p:nvSpPr>
        <p:spPr>
          <a:xfrm>
            <a:off x="8428008" y="5710687"/>
            <a:ext cx="3338422" cy="923330"/>
          </a:xfrm>
          <a:prstGeom prst="rect">
            <a:avLst/>
          </a:prstGeom>
          <a:noFill/>
        </p:spPr>
        <p:txBody>
          <a:bodyPr wrap="square" rtlCol="0">
            <a:spAutoFit/>
          </a:bodyPr>
          <a:lstStyle/>
          <a:p>
            <a:r>
              <a:rPr lang="en-US" dirty="0" smtClean="0"/>
              <a:t>CW Matthews</a:t>
            </a:r>
          </a:p>
          <a:p>
            <a:r>
              <a:rPr lang="en-US" dirty="0" smtClean="0"/>
              <a:t>$2.6M</a:t>
            </a:r>
          </a:p>
          <a:p>
            <a:r>
              <a:rPr lang="en-US" dirty="0" smtClean="0"/>
              <a:t>Completion expected April 2020</a:t>
            </a:r>
            <a:endParaRPr lang="en-US" dirty="0"/>
          </a:p>
        </p:txBody>
      </p:sp>
    </p:spTree>
    <p:extLst>
      <p:ext uri="{BB962C8B-B14F-4D97-AF65-F5344CB8AC3E}">
        <p14:creationId xmlns:p14="http://schemas.microsoft.com/office/powerpoint/2010/main" val="1350403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Neighborhood Pocket Parks</a:t>
            </a:r>
            <a:endParaRPr lang="en-US" dirty="0"/>
          </a:p>
        </p:txBody>
      </p:sp>
      <p:pic>
        <p:nvPicPr>
          <p:cNvPr id="9" name="Content Placeholder 8"/>
          <p:cNvPicPr>
            <a:picLocks noGrp="1" noChangeAspect="1"/>
          </p:cNvPicPr>
          <p:nvPr>
            <p:ph sz="half" idx="1"/>
          </p:nvPr>
        </p:nvPicPr>
        <p:blipFill>
          <a:blip r:embed="rId2"/>
          <a:stretch>
            <a:fillRect/>
          </a:stretch>
        </p:blipFill>
        <p:spPr>
          <a:xfrm>
            <a:off x="1747334" y="1920875"/>
            <a:ext cx="3363332" cy="4351338"/>
          </a:xfrm>
          <a:prstGeom prst="rect">
            <a:avLst/>
          </a:prstGeom>
        </p:spPr>
      </p:pic>
      <p:pic>
        <p:nvPicPr>
          <p:cNvPr id="8" name="Content Placeholder 7"/>
          <p:cNvPicPr>
            <a:picLocks noGrp="1" noChangeAspect="1"/>
          </p:cNvPicPr>
          <p:nvPr>
            <p:ph sz="half" idx="2"/>
          </p:nvPr>
        </p:nvPicPr>
        <p:blipFill>
          <a:blip r:embed="rId3"/>
          <a:stretch>
            <a:fillRect/>
          </a:stretch>
        </p:blipFill>
        <p:spPr>
          <a:xfrm>
            <a:off x="6439618" y="2055832"/>
            <a:ext cx="5181600" cy="3701143"/>
          </a:xfrm>
          <a:prstGeom prst="rect">
            <a:avLst/>
          </a:prstGeom>
        </p:spPr>
      </p:pic>
      <p:pic>
        <p:nvPicPr>
          <p:cNvPr id="18" name="Picture 17"/>
          <p:cNvPicPr>
            <a:picLocks noChangeAspect="1"/>
          </p:cNvPicPr>
          <p:nvPr/>
        </p:nvPicPr>
        <p:blipFill>
          <a:blip r:embed="rId4"/>
          <a:stretch>
            <a:fillRect/>
          </a:stretch>
        </p:blipFill>
        <p:spPr>
          <a:xfrm>
            <a:off x="-29230" y="-297"/>
            <a:ext cx="829128" cy="6858594"/>
          </a:xfrm>
          <a:prstGeom prst="rect">
            <a:avLst/>
          </a:prstGeom>
        </p:spPr>
      </p:pic>
      <p:sp>
        <p:nvSpPr>
          <p:cNvPr id="3" name="TextBox 2"/>
          <p:cNvSpPr txBox="1"/>
          <p:nvPr/>
        </p:nvSpPr>
        <p:spPr>
          <a:xfrm>
            <a:off x="1656263" y="6245533"/>
            <a:ext cx="3088257" cy="369332"/>
          </a:xfrm>
          <a:prstGeom prst="rect">
            <a:avLst/>
          </a:prstGeom>
          <a:noFill/>
        </p:spPr>
        <p:txBody>
          <a:bodyPr wrap="square" rtlCol="0">
            <a:spAutoFit/>
          </a:bodyPr>
          <a:lstStyle/>
          <a:p>
            <a:r>
              <a:rPr lang="en-US" dirty="0" smtClean="0"/>
              <a:t>Lancer Drive</a:t>
            </a:r>
            <a:endParaRPr lang="en-US" dirty="0"/>
          </a:p>
        </p:txBody>
      </p:sp>
      <p:sp>
        <p:nvSpPr>
          <p:cNvPr id="4" name="TextBox 3"/>
          <p:cNvSpPr txBox="1"/>
          <p:nvPr/>
        </p:nvSpPr>
        <p:spPr>
          <a:xfrm>
            <a:off x="6361984" y="5719322"/>
            <a:ext cx="2661250" cy="369332"/>
          </a:xfrm>
          <a:prstGeom prst="rect">
            <a:avLst/>
          </a:prstGeom>
          <a:noFill/>
        </p:spPr>
        <p:txBody>
          <a:bodyPr wrap="square" rtlCol="0">
            <a:spAutoFit/>
          </a:bodyPr>
          <a:lstStyle/>
          <a:p>
            <a:r>
              <a:rPr lang="en-US" dirty="0" smtClean="0"/>
              <a:t>Hopkins Road</a:t>
            </a:r>
            <a:endParaRPr lang="en-US" dirty="0"/>
          </a:p>
        </p:txBody>
      </p:sp>
    </p:spTree>
    <p:extLst>
      <p:ext uri="{BB962C8B-B14F-4D97-AF65-F5344CB8AC3E}">
        <p14:creationId xmlns:p14="http://schemas.microsoft.com/office/powerpoint/2010/main" val="2801179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88710092"/>
              </p:ext>
            </p:extLst>
          </p:nvPr>
        </p:nvGraphicFramePr>
        <p:xfrm>
          <a:off x="1349252" y="1159471"/>
          <a:ext cx="8128000" cy="5259388"/>
        </p:xfrm>
        <a:graphic>
          <a:graphicData uri="http://schemas.openxmlformats.org/presentationml/2006/ole">
            <mc:AlternateContent xmlns:mc="http://schemas.openxmlformats.org/markup-compatibility/2006">
              <mc:Choice xmlns:v="urn:schemas-microsoft-com:vml" Requires="v">
                <p:oleObj spid="_x0000_s2067" name="Acrobat Document" r:id="rId3" imgW="11658600" imgH="7543800" progId="Acrobat.Document.11">
                  <p:embed/>
                </p:oleObj>
              </mc:Choice>
              <mc:Fallback>
                <p:oleObj name="Acrobat Document" r:id="rId3" imgW="11658600" imgH="7543800" progId="Acrobat.Document.11">
                  <p:embed/>
                  <p:pic>
                    <p:nvPicPr>
                      <p:cNvPr id="0" name=""/>
                      <p:cNvPicPr/>
                      <p:nvPr/>
                    </p:nvPicPr>
                    <p:blipFill>
                      <a:blip r:embed="rId4"/>
                      <a:stretch>
                        <a:fillRect/>
                      </a:stretch>
                    </p:blipFill>
                    <p:spPr>
                      <a:xfrm>
                        <a:off x="1349252" y="1159471"/>
                        <a:ext cx="8128000" cy="5259388"/>
                      </a:xfrm>
                      <a:prstGeom prst="rect">
                        <a:avLst/>
                      </a:prstGeom>
                    </p:spPr>
                  </p:pic>
                </p:oleObj>
              </mc:Fallback>
            </mc:AlternateContent>
          </a:graphicData>
        </a:graphic>
      </p:graphicFrame>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6" name="Title 5"/>
          <p:cNvSpPr>
            <a:spLocks noGrp="1"/>
          </p:cNvSpPr>
          <p:nvPr>
            <p:ph type="title"/>
          </p:nvPr>
        </p:nvSpPr>
        <p:spPr>
          <a:xfrm>
            <a:off x="838200" y="-100701"/>
            <a:ext cx="10515600" cy="1325563"/>
          </a:xfrm>
        </p:spPr>
        <p:txBody>
          <a:bodyPr/>
          <a:lstStyle/>
          <a:p>
            <a:r>
              <a:rPr lang="en-US" dirty="0" smtClean="0"/>
              <a:t>Remaining 2016 projects  </a:t>
            </a:r>
            <a:endParaRPr lang="en-US" dirty="0"/>
          </a:p>
        </p:txBody>
      </p:sp>
      <p:sp>
        <p:nvSpPr>
          <p:cNvPr id="7" name="TextBox 6"/>
          <p:cNvSpPr txBox="1"/>
          <p:nvPr/>
        </p:nvSpPr>
        <p:spPr>
          <a:xfrm>
            <a:off x="9477253" y="1846053"/>
            <a:ext cx="2464538" cy="3785652"/>
          </a:xfrm>
          <a:prstGeom prst="rect">
            <a:avLst/>
          </a:prstGeom>
          <a:noFill/>
        </p:spPr>
        <p:txBody>
          <a:bodyPr wrap="square" rtlCol="0">
            <a:spAutoFit/>
          </a:bodyPr>
          <a:lstStyle/>
          <a:p>
            <a:r>
              <a:rPr lang="en-US" sz="2800" b="1" i="1" dirty="0" smtClean="0"/>
              <a:t>Intersection Improvements</a:t>
            </a:r>
          </a:p>
          <a:p>
            <a:endParaRPr lang="en-US" sz="2800" b="1" i="1" dirty="0" smtClean="0"/>
          </a:p>
          <a:p>
            <a:pPr marL="285750" indent="-285750">
              <a:buFont typeface="Arial" panose="020B0604020202020204" pitchFamily="34" charset="0"/>
              <a:buChar char="•"/>
            </a:pPr>
            <a:r>
              <a:rPr lang="en-US" sz="2000" dirty="0" smtClean="0"/>
              <a:t>Sailors &amp; 278</a:t>
            </a:r>
          </a:p>
          <a:p>
            <a:pPr marL="285750" indent="-285750">
              <a:buFont typeface="Arial" panose="020B0604020202020204" pitchFamily="34" charset="0"/>
              <a:buChar char="•"/>
            </a:pPr>
            <a:r>
              <a:rPr lang="en-US" sz="2000" dirty="0" smtClean="0"/>
              <a:t>Sailors &amp; Forest Hill</a:t>
            </a:r>
          </a:p>
          <a:p>
            <a:pPr marL="285750" indent="-285750">
              <a:buFont typeface="Arial" panose="020B0604020202020204" pitchFamily="34" charset="0"/>
              <a:buChar char="•"/>
            </a:pPr>
            <a:r>
              <a:rPr lang="en-US" sz="2000" dirty="0" smtClean="0"/>
              <a:t>Florence &amp; 278</a:t>
            </a:r>
          </a:p>
          <a:p>
            <a:pPr marL="285750" indent="-285750">
              <a:buFont typeface="Arial" panose="020B0604020202020204" pitchFamily="34" charset="0"/>
              <a:buChar char="•"/>
            </a:pPr>
            <a:r>
              <a:rPr lang="en-US" sz="2000" dirty="0" smtClean="0"/>
              <a:t>Dallas Powder Springs &amp; Florence</a:t>
            </a:r>
          </a:p>
          <a:p>
            <a:pPr marL="28575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480985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Streets &amp; parking improvements</a:t>
            </a:r>
            <a:endParaRPr lang="en-US" b="1"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3" name="Content Placeholder 2"/>
          <p:cNvPicPr>
            <a:picLocks noGrp="1" noChangeAspect="1"/>
          </p:cNvPicPr>
          <p:nvPr>
            <p:ph sz="half" idx="2"/>
          </p:nvPr>
        </p:nvPicPr>
        <p:blipFill>
          <a:blip r:embed="rId3"/>
          <a:stretch>
            <a:fillRect/>
          </a:stretch>
        </p:blipFill>
        <p:spPr>
          <a:xfrm>
            <a:off x="6172200" y="2014567"/>
            <a:ext cx="5181600" cy="39734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Tree>
    <p:extLst>
      <p:ext uri="{BB962C8B-B14F-4D97-AF65-F5344CB8AC3E}">
        <p14:creationId xmlns:p14="http://schemas.microsoft.com/office/powerpoint/2010/main" val="2367137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4" name="TextBox 3"/>
          <p:cNvSpPr txBox="1"/>
          <p:nvPr/>
        </p:nvSpPr>
        <p:spPr>
          <a:xfrm>
            <a:off x="5451893" y="276045"/>
            <a:ext cx="4011283" cy="369332"/>
          </a:xfrm>
          <a:prstGeom prst="rect">
            <a:avLst/>
          </a:prstGeom>
          <a:noFill/>
        </p:spPr>
        <p:txBody>
          <a:bodyPr wrap="square" rtlCol="0">
            <a:spAutoFit/>
          </a:bodyPr>
          <a:lstStyle/>
          <a:p>
            <a:r>
              <a:rPr lang="en-US" dirty="0" smtClean="0"/>
              <a:t>Broad Street Streetscape &amp; Crosswalk</a:t>
            </a:r>
            <a:endParaRPr lang="en-US" dirty="0"/>
          </a:p>
        </p:txBody>
      </p:sp>
    </p:spTree>
    <p:extLst>
      <p:ext uri="{BB962C8B-B14F-4D97-AF65-F5344CB8AC3E}">
        <p14:creationId xmlns:p14="http://schemas.microsoft.com/office/powerpoint/2010/main" val="2934104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3773" y="703498"/>
            <a:ext cx="7897514" cy="539496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4" name="TextBox 3"/>
          <p:cNvSpPr txBox="1"/>
          <p:nvPr/>
        </p:nvSpPr>
        <p:spPr>
          <a:xfrm>
            <a:off x="9703558" y="1651376"/>
            <a:ext cx="2183642" cy="4154984"/>
          </a:xfrm>
          <a:prstGeom prst="rect">
            <a:avLst/>
          </a:prstGeom>
          <a:noFill/>
        </p:spPr>
        <p:txBody>
          <a:bodyPr wrap="square" rtlCol="0">
            <a:spAutoFit/>
          </a:bodyPr>
          <a:lstStyle/>
          <a:p>
            <a:r>
              <a:rPr lang="en-US" sz="2400" b="1" i="1" dirty="0" smtClean="0"/>
              <a:t>General Streets &amp; resurfacing </a:t>
            </a:r>
            <a:endParaRPr lang="en-US" sz="2400" b="1" i="1" dirty="0"/>
          </a:p>
          <a:p>
            <a:endParaRPr lang="en-US" dirty="0" smtClean="0"/>
          </a:p>
          <a:p>
            <a:pPr marL="285750" indent="-285750">
              <a:buFont typeface="Arial" panose="020B0604020202020204" pitchFamily="34" charset="0"/>
              <a:buChar char="•"/>
            </a:pPr>
            <a:r>
              <a:rPr lang="en-US" dirty="0" err="1" smtClean="0"/>
              <a:t>Pineview</a:t>
            </a:r>
            <a:r>
              <a:rPr lang="en-US" dirty="0" smtClean="0"/>
              <a:t> trail connectivity</a:t>
            </a:r>
          </a:p>
          <a:p>
            <a:pPr marL="285750" indent="-285750">
              <a:buFont typeface="Arial" panose="020B0604020202020204" pitchFamily="34" charset="0"/>
              <a:buChar char="•"/>
            </a:pPr>
            <a:r>
              <a:rPr lang="en-US" dirty="0" smtClean="0"/>
              <a:t>Brownsville Road Streetscape</a:t>
            </a:r>
          </a:p>
          <a:p>
            <a:pPr marL="285750" indent="-285750">
              <a:buFont typeface="Arial" panose="020B0604020202020204" pitchFamily="34" charset="0"/>
              <a:buChar char="•"/>
            </a:pPr>
            <a:r>
              <a:rPr lang="en-US" dirty="0" smtClean="0"/>
              <a:t>Parking improvements Jackson Way, </a:t>
            </a:r>
            <a:r>
              <a:rPr lang="en-US" dirty="0" err="1" smtClean="0"/>
              <a:t>Oakview</a:t>
            </a:r>
            <a:r>
              <a:rPr lang="en-US" dirty="0" smtClean="0"/>
              <a:t> and Murray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2176425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2" name="TextBox 1"/>
          <p:cNvSpPr txBox="1"/>
          <p:nvPr/>
        </p:nvSpPr>
        <p:spPr>
          <a:xfrm>
            <a:off x="1010653" y="1171075"/>
            <a:ext cx="10812379" cy="3231654"/>
          </a:xfrm>
          <a:prstGeom prst="rect">
            <a:avLst/>
          </a:prstGeom>
          <a:noFill/>
        </p:spPr>
        <p:txBody>
          <a:bodyPr wrap="square" rtlCol="0">
            <a:spAutoFit/>
          </a:bodyPr>
          <a:lstStyle/>
          <a:p>
            <a:pPr algn="ctr"/>
            <a:r>
              <a:rPr lang="en-US" sz="8000" b="1" dirty="0" smtClean="0"/>
              <a:t>Financial Reports</a:t>
            </a:r>
          </a:p>
          <a:p>
            <a:pPr algn="ctr"/>
            <a:endParaRPr lang="en-US" sz="3600" b="1" dirty="0"/>
          </a:p>
          <a:p>
            <a:pPr algn="ctr"/>
            <a:r>
              <a:rPr lang="en-US" sz="4400" b="1" dirty="0" smtClean="0"/>
              <a:t>FY 19 CAFR SUMMARY</a:t>
            </a:r>
          </a:p>
          <a:p>
            <a:pPr algn="ctr"/>
            <a:r>
              <a:rPr lang="en-US" sz="4400" b="1" dirty="0" smtClean="0"/>
              <a:t>FY 20 STATUS  </a:t>
            </a:r>
            <a:endParaRPr lang="en-US" sz="4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717" y="4912730"/>
            <a:ext cx="3353590" cy="1658164"/>
          </a:xfrm>
          <a:prstGeom prst="rect">
            <a:avLst/>
          </a:prstGeom>
        </p:spPr>
      </p:pic>
    </p:spTree>
    <p:extLst>
      <p:ext uri="{BB962C8B-B14F-4D97-AF65-F5344CB8AC3E}">
        <p14:creationId xmlns:p14="http://schemas.microsoft.com/office/powerpoint/2010/main" val="401163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latin typeface="Calibri" panose="020F0502020204030204" pitchFamily="34" charset="0"/>
              </a:rPr>
              <a:t>SPLOST 2022</a:t>
            </a:r>
            <a:endParaRPr lang="en-US" sz="8000" b="1" dirty="0">
              <a:latin typeface="Calibri" panose="020F0502020204030204" pitchFamily="34" charset="0"/>
            </a:endParaRPr>
          </a:p>
        </p:txBody>
      </p:sp>
      <p:sp>
        <p:nvSpPr>
          <p:cNvPr id="3" name="Subtitle 2"/>
          <p:cNvSpPr>
            <a:spLocks noGrp="1"/>
          </p:cNvSpPr>
          <p:nvPr>
            <p:ph type="subTitle" idx="1"/>
          </p:nvPr>
        </p:nvSpPr>
        <p:spPr/>
        <p:txBody>
          <a:bodyPr>
            <a:normAutofit/>
          </a:bodyPr>
          <a:lstStyle/>
          <a:p>
            <a:r>
              <a:rPr lang="en-US" dirty="0" smtClean="0"/>
              <a:t>City of Powder Springs</a:t>
            </a:r>
          </a:p>
          <a:p>
            <a:r>
              <a:rPr lang="en-US" dirty="0" smtClean="0"/>
              <a:t>Town Hall Meeting</a:t>
            </a:r>
          </a:p>
          <a:p>
            <a:r>
              <a:rPr lang="en-US" dirty="0" smtClean="0"/>
              <a:t>January 28, 2020</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rot="16200000">
            <a:off x="5854931" y="520930"/>
            <a:ext cx="482139" cy="121920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9388" y="5317264"/>
            <a:ext cx="2140983" cy="1058597"/>
          </a:xfrm>
          <a:prstGeom prst="rect">
            <a:avLst/>
          </a:prstGeom>
        </p:spPr>
      </p:pic>
    </p:spTree>
    <p:extLst>
      <p:ext uri="{BB962C8B-B14F-4D97-AF65-F5344CB8AC3E}">
        <p14:creationId xmlns:p14="http://schemas.microsoft.com/office/powerpoint/2010/main" val="3897838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a Special Purpose Local Option Sales Tax (SPLOST)?</a:t>
            </a:r>
            <a:endParaRPr lang="en-US" dirty="0"/>
          </a:p>
        </p:txBody>
      </p:sp>
      <p:sp>
        <p:nvSpPr>
          <p:cNvPr id="3" name="Content Placeholder 2"/>
          <p:cNvSpPr>
            <a:spLocks noGrp="1"/>
          </p:cNvSpPr>
          <p:nvPr>
            <p:ph idx="1"/>
          </p:nvPr>
        </p:nvSpPr>
        <p:spPr/>
        <p:txBody>
          <a:bodyPr>
            <a:normAutofit/>
          </a:bodyPr>
          <a:lstStyle/>
          <a:p>
            <a:r>
              <a:rPr lang="en-US" sz="2400" dirty="0" smtClean="0"/>
              <a:t>A SPLOST is an optional 1% county sales tax used to fund capital outlay projects proposed by the county government and participating qualified municipal governments.</a:t>
            </a:r>
          </a:p>
          <a:p>
            <a:r>
              <a:rPr lang="en-US" sz="2400" dirty="0" smtClean="0"/>
              <a:t>The tax is imposed through a referendum by the county board of commissioners. </a:t>
            </a:r>
          </a:p>
          <a:p>
            <a:r>
              <a:rPr lang="en-US" sz="2400" dirty="0" smtClean="0"/>
              <a:t>The tax is collected on items subject to sales and use tax within the county. </a:t>
            </a:r>
          </a:p>
          <a:p>
            <a:r>
              <a:rPr lang="en-US" sz="2400" dirty="0" smtClean="0"/>
              <a:t>The tax may be imposed for up to 6 years. </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rot="16200000">
            <a:off x="5854931" y="520930"/>
            <a:ext cx="482139" cy="121920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88" y="5317264"/>
            <a:ext cx="2140983" cy="1058597"/>
          </a:xfrm>
          <a:prstGeom prst="rect">
            <a:avLst/>
          </a:prstGeom>
        </p:spPr>
      </p:pic>
    </p:spTree>
    <p:extLst>
      <p:ext uri="{BB962C8B-B14F-4D97-AF65-F5344CB8AC3E}">
        <p14:creationId xmlns:p14="http://schemas.microsoft.com/office/powerpoint/2010/main" val="689740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54" y="0"/>
            <a:ext cx="10515600" cy="1137424"/>
          </a:xfrm>
        </p:spPr>
        <p:txBody>
          <a:bodyPr>
            <a:normAutofit/>
          </a:bodyPr>
          <a:lstStyle/>
          <a:p>
            <a:pPr algn="ctr"/>
            <a:r>
              <a:rPr lang="en-US" sz="3200" b="1" dirty="0" smtClean="0"/>
              <a:t>Powder Springs Proposed Projects</a:t>
            </a:r>
            <a:br>
              <a:rPr lang="en-US" sz="3200" b="1" dirty="0" smtClean="0"/>
            </a:br>
            <a:r>
              <a:rPr lang="en-US" sz="3200" b="1" dirty="0" smtClean="0"/>
              <a:t>Public Safety</a:t>
            </a:r>
            <a:endParaRPr lang="en-US" sz="3200" b="1" dirty="0"/>
          </a:p>
        </p:txBody>
      </p:sp>
      <p:pic>
        <p:nvPicPr>
          <p:cNvPr id="6" name="Picture 5"/>
          <p:cNvPicPr>
            <a:picLocks noChangeAspect="1"/>
          </p:cNvPicPr>
          <p:nvPr/>
        </p:nvPicPr>
        <p:blipFill>
          <a:blip r:embed="rId3"/>
          <a:stretch>
            <a:fillRect/>
          </a:stretch>
        </p:blipFill>
        <p:spPr>
          <a:xfrm>
            <a:off x="109597" y="1702687"/>
            <a:ext cx="12082403" cy="1676742"/>
          </a:xfrm>
          <a:prstGeom prst="rect">
            <a:avLst/>
          </a:prstGeom>
        </p:spPr>
      </p:pic>
      <p:sp>
        <p:nvSpPr>
          <p:cNvPr id="7" name="TextBox 6"/>
          <p:cNvSpPr txBox="1"/>
          <p:nvPr/>
        </p:nvSpPr>
        <p:spPr>
          <a:xfrm>
            <a:off x="8489795" y="1333355"/>
            <a:ext cx="3702205" cy="369332"/>
          </a:xfrm>
          <a:prstGeom prst="rect">
            <a:avLst/>
          </a:prstGeom>
          <a:noFill/>
        </p:spPr>
        <p:txBody>
          <a:bodyPr wrap="square" rtlCol="0">
            <a:spAutoFit/>
          </a:bodyPr>
          <a:lstStyle/>
          <a:p>
            <a:pPr algn="ctr"/>
            <a:r>
              <a:rPr lang="en-US" dirty="0" smtClean="0"/>
              <a:t>City Portion	 County Portion</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56" t="47662" r="51219" b="18775"/>
          <a:stretch/>
        </p:blipFill>
        <p:spPr>
          <a:xfrm rot="16200000">
            <a:off x="5854931" y="520930"/>
            <a:ext cx="482139" cy="121920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9388" y="5317264"/>
            <a:ext cx="2140983" cy="1058597"/>
          </a:xfrm>
          <a:prstGeom prst="rect">
            <a:avLst/>
          </a:prstGeom>
        </p:spPr>
      </p:pic>
    </p:spTree>
    <p:extLst>
      <p:ext uri="{BB962C8B-B14F-4D97-AF65-F5344CB8AC3E}">
        <p14:creationId xmlns:p14="http://schemas.microsoft.com/office/powerpoint/2010/main" val="3119477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54" y="0"/>
            <a:ext cx="10515600" cy="1137424"/>
          </a:xfrm>
        </p:spPr>
        <p:txBody>
          <a:bodyPr>
            <a:normAutofit/>
          </a:bodyPr>
          <a:lstStyle/>
          <a:p>
            <a:pPr algn="ctr"/>
            <a:r>
              <a:rPr lang="en-US" sz="3200" b="1" dirty="0" smtClean="0"/>
              <a:t>Powder Springs Proposed Projects</a:t>
            </a:r>
            <a:br>
              <a:rPr lang="en-US" sz="3200" b="1" dirty="0" smtClean="0"/>
            </a:br>
            <a:r>
              <a:rPr lang="en-US" sz="3200" b="1" dirty="0" smtClean="0"/>
              <a:t>Transportation</a:t>
            </a:r>
            <a:endParaRPr lang="en-US" sz="3200" b="1" dirty="0"/>
          </a:p>
        </p:txBody>
      </p:sp>
      <p:pic>
        <p:nvPicPr>
          <p:cNvPr id="3" name="Picture 2"/>
          <p:cNvPicPr>
            <a:picLocks noChangeAspect="1"/>
          </p:cNvPicPr>
          <p:nvPr/>
        </p:nvPicPr>
        <p:blipFill>
          <a:blip r:embed="rId2"/>
          <a:stretch>
            <a:fillRect/>
          </a:stretch>
        </p:blipFill>
        <p:spPr>
          <a:xfrm>
            <a:off x="111512" y="1102134"/>
            <a:ext cx="11991278" cy="5273727"/>
          </a:xfrm>
          <a:prstGeom prst="rect">
            <a:avLst/>
          </a:prstGeom>
        </p:spPr>
      </p:pic>
      <p:sp>
        <p:nvSpPr>
          <p:cNvPr id="5" name="TextBox 4"/>
          <p:cNvSpPr txBox="1"/>
          <p:nvPr/>
        </p:nvSpPr>
        <p:spPr>
          <a:xfrm>
            <a:off x="8400585" y="732802"/>
            <a:ext cx="3702205" cy="369332"/>
          </a:xfrm>
          <a:prstGeom prst="rect">
            <a:avLst/>
          </a:prstGeom>
          <a:noFill/>
        </p:spPr>
        <p:txBody>
          <a:bodyPr wrap="square" rtlCol="0">
            <a:spAutoFit/>
          </a:bodyPr>
          <a:lstStyle/>
          <a:p>
            <a:pPr algn="ctr"/>
            <a:r>
              <a:rPr lang="en-US" dirty="0" smtClean="0"/>
              <a:t>City Portion	 County Portion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rot="16200000">
            <a:off x="5854931" y="520930"/>
            <a:ext cx="482139" cy="12192002"/>
          </a:xfrm>
          <a:prstGeom prst="rect">
            <a:avLst/>
          </a:prstGeom>
        </p:spPr>
      </p:pic>
    </p:spTree>
    <p:extLst>
      <p:ext uri="{BB962C8B-B14F-4D97-AF65-F5344CB8AC3E}">
        <p14:creationId xmlns:p14="http://schemas.microsoft.com/office/powerpoint/2010/main" val="1108564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54" y="0"/>
            <a:ext cx="10515600" cy="1137424"/>
          </a:xfrm>
        </p:spPr>
        <p:txBody>
          <a:bodyPr>
            <a:normAutofit/>
          </a:bodyPr>
          <a:lstStyle/>
          <a:p>
            <a:pPr algn="ctr"/>
            <a:r>
              <a:rPr lang="en-US" sz="3200" b="1" dirty="0" smtClean="0"/>
              <a:t>Powder Springs Proposed Projects</a:t>
            </a:r>
            <a:br>
              <a:rPr lang="en-US" sz="3200" b="1" dirty="0" smtClean="0"/>
            </a:br>
            <a:r>
              <a:rPr lang="en-US" sz="3200" b="1" dirty="0" smtClean="0"/>
              <a:t>Transportation</a:t>
            </a:r>
            <a:endParaRPr lang="en-US" sz="3200" b="1" dirty="0"/>
          </a:p>
        </p:txBody>
      </p:sp>
      <p:pic>
        <p:nvPicPr>
          <p:cNvPr id="4" name="Picture 3"/>
          <p:cNvPicPr>
            <a:picLocks noChangeAspect="1"/>
          </p:cNvPicPr>
          <p:nvPr/>
        </p:nvPicPr>
        <p:blipFill>
          <a:blip r:embed="rId2"/>
          <a:stretch>
            <a:fillRect/>
          </a:stretch>
        </p:blipFill>
        <p:spPr>
          <a:xfrm>
            <a:off x="0" y="1661821"/>
            <a:ext cx="12119576" cy="2862459"/>
          </a:xfrm>
          <a:prstGeom prst="rect">
            <a:avLst/>
          </a:prstGeom>
        </p:spPr>
      </p:pic>
      <p:sp>
        <p:nvSpPr>
          <p:cNvPr id="5" name="TextBox 4"/>
          <p:cNvSpPr txBox="1"/>
          <p:nvPr/>
        </p:nvSpPr>
        <p:spPr>
          <a:xfrm>
            <a:off x="8489795" y="1272270"/>
            <a:ext cx="3702205" cy="369332"/>
          </a:xfrm>
          <a:prstGeom prst="rect">
            <a:avLst/>
          </a:prstGeom>
          <a:noFill/>
        </p:spPr>
        <p:txBody>
          <a:bodyPr wrap="square" rtlCol="0">
            <a:spAutoFit/>
          </a:bodyPr>
          <a:lstStyle/>
          <a:p>
            <a:pPr algn="ctr"/>
            <a:r>
              <a:rPr lang="en-US" dirty="0" smtClean="0"/>
              <a:t>City Portion	 County Portion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rot="16200000">
            <a:off x="5854931" y="520930"/>
            <a:ext cx="482139" cy="121920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88" y="5317264"/>
            <a:ext cx="2140983" cy="1058597"/>
          </a:xfrm>
          <a:prstGeom prst="rect">
            <a:avLst/>
          </a:prstGeom>
        </p:spPr>
      </p:pic>
    </p:spTree>
    <p:extLst>
      <p:ext uri="{BB962C8B-B14F-4D97-AF65-F5344CB8AC3E}">
        <p14:creationId xmlns:p14="http://schemas.microsoft.com/office/powerpoint/2010/main" val="1286526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54" y="0"/>
            <a:ext cx="10515600" cy="1137424"/>
          </a:xfrm>
        </p:spPr>
        <p:txBody>
          <a:bodyPr>
            <a:normAutofit/>
          </a:bodyPr>
          <a:lstStyle/>
          <a:p>
            <a:pPr algn="ctr"/>
            <a:r>
              <a:rPr lang="en-US" sz="3200" b="1" dirty="0" smtClean="0"/>
              <a:t>Powder Springs Proposed Projects</a:t>
            </a:r>
            <a:br>
              <a:rPr lang="en-US" sz="3200" b="1" dirty="0" smtClean="0"/>
            </a:br>
            <a:r>
              <a:rPr lang="en-US" sz="3200" b="1" dirty="0" smtClean="0"/>
              <a:t>Parks, Facilities &amp; Capital Equipment</a:t>
            </a:r>
            <a:endParaRPr lang="en-US" sz="3200" b="1" dirty="0"/>
          </a:p>
        </p:txBody>
      </p:sp>
      <p:pic>
        <p:nvPicPr>
          <p:cNvPr id="3" name="Picture 2"/>
          <p:cNvPicPr>
            <a:picLocks noChangeAspect="1"/>
          </p:cNvPicPr>
          <p:nvPr/>
        </p:nvPicPr>
        <p:blipFill>
          <a:blip r:embed="rId2"/>
          <a:stretch>
            <a:fillRect/>
          </a:stretch>
        </p:blipFill>
        <p:spPr>
          <a:xfrm>
            <a:off x="111511" y="1598190"/>
            <a:ext cx="12018584" cy="4434619"/>
          </a:xfrm>
          <a:prstGeom prst="rect">
            <a:avLst/>
          </a:prstGeom>
        </p:spPr>
      </p:pic>
      <p:sp>
        <p:nvSpPr>
          <p:cNvPr id="5" name="TextBox 4"/>
          <p:cNvSpPr txBox="1"/>
          <p:nvPr/>
        </p:nvSpPr>
        <p:spPr>
          <a:xfrm>
            <a:off x="8427890" y="1228858"/>
            <a:ext cx="3702205" cy="369332"/>
          </a:xfrm>
          <a:prstGeom prst="rect">
            <a:avLst/>
          </a:prstGeom>
          <a:noFill/>
        </p:spPr>
        <p:txBody>
          <a:bodyPr wrap="square" rtlCol="0">
            <a:spAutoFit/>
          </a:bodyPr>
          <a:lstStyle/>
          <a:p>
            <a:pPr algn="ctr"/>
            <a:r>
              <a:rPr lang="en-US" dirty="0" smtClean="0"/>
              <a:t>City Portion	 County Portion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rot="16200000">
            <a:off x="5854933" y="520930"/>
            <a:ext cx="482139" cy="12192002"/>
          </a:xfrm>
          <a:prstGeom prst="rect">
            <a:avLst/>
          </a:prstGeom>
        </p:spPr>
      </p:pic>
    </p:spTree>
    <p:extLst>
      <p:ext uri="{BB962C8B-B14F-4D97-AF65-F5344CB8AC3E}">
        <p14:creationId xmlns:p14="http://schemas.microsoft.com/office/powerpoint/2010/main" val="4051825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54" y="0"/>
            <a:ext cx="10515600" cy="1137424"/>
          </a:xfrm>
        </p:spPr>
        <p:txBody>
          <a:bodyPr>
            <a:normAutofit/>
          </a:bodyPr>
          <a:lstStyle/>
          <a:p>
            <a:pPr algn="ctr"/>
            <a:r>
              <a:rPr lang="en-US" sz="3200" b="1" dirty="0" smtClean="0"/>
              <a:t>Powder Springs Proposed Projects</a:t>
            </a:r>
            <a:br>
              <a:rPr lang="en-US" sz="3200" b="1" dirty="0" smtClean="0"/>
            </a:br>
            <a:r>
              <a:rPr lang="en-US" sz="3200" b="1" dirty="0" smtClean="0"/>
              <a:t>Parks, Facilities &amp; Capital Equipment</a:t>
            </a:r>
            <a:endParaRPr lang="en-US" sz="3200" b="1" dirty="0"/>
          </a:p>
        </p:txBody>
      </p:sp>
      <p:pic>
        <p:nvPicPr>
          <p:cNvPr id="4" name="Picture 3"/>
          <p:cNvPicPr>
            <a:picLocks noChangeAspect="1"/>
          </p:cNvPicPr>
          <p:nvPr/>
        </p:nvPicPr>
        <p:blipFill>
          <a:blip r:embed="rId2"/>
          <a:stretch>
            <a:fillRect/>
          </a:stretch>
        </p:blipFill>
        <p:spPr>
          <a:xfrm>
            <a:off x="134508" y="1739591"/>
            <a:ext cx="11989892" cy="2651202"/>
          </a:xfrm>
          <a:prstGeom prst="rect">
            <a:avLst/>
          </a:prstGeom>
        </p:spPr>
      </p:pic>
      <p:sp>
        <p:nvSpPr>
          <p:cNvPr id="5" name="TextBox 4"/>
          <p:cNvSpPr txBox="1"/>
          <p:nvPr/>
        </p:nvSpPr>
        <p:spPr>
          <a:xfrm>
            <a:off x="8422195" y="1370259"/>
            <a:ext cx="3702205" cy="369332"/>
          </a:xfrm>
          <a:prstGeom prst="rect">
            <a:avLst/>
          </a:prstGeom>
          <a:noFill/>
        </p:spPr>
        <p:txBody>
          <a:bodyPr wrap="square" rtlCol="0">
            <a:spAutoFit/>
          </a:bodyPr>
          <a:lstStyle/>
          <a:p>
            <a:pPr algn="ctr"/>
            <a:r>
              <a:rPr lang="en-US" dirty="0" smtClean="0"/>
              <a:t>City Portion	 County Portion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rot="16200000">
            <a:off x="5854933" y="520930"/>
            <a:ext cx="482139" cy="121920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88" y="5317264"/>
            <a:ext cx="2140983" cy="1058597"/>
          </a:xfrm>
          <a:prstGeom prst="rect">
            <a:avLst/>
          </a:prstGeom>
        </p:spPr>
      </p:pic>
    </p:spTree>
    <p:extLst>
      <p:ext uri="{BB962C8B-B14F-4D97-AF65-F5344CB8AC3E}">
        <p14:creationId xmlns:p14="http://schemas.microsoft.com/office/powerpoint/2010/main" val="780538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30458" y="214200"/>
            <a:ext cx="11731083" cy="6521136"/>
          </a:xfrm>
          <a:prstGeom prst="rect">
            <a:avLst/>
          </a:prstGeom>
        </p:spPr>
      </p:pic>
      <p:sp>
        <p:nvSpPr>
          <p:cNvPr id="2" name="Title 1"/>
          <p:cNvSpPr>
            <a:spLocks noGrp="1"/>
          </p:cNvSpPr>
          <p:nvPr>
            <p:ph type="title"/>
          </p:nvPr>
        </p:nvSpPr>
        <p:spPr>
          <a:xfrm>
            <a:off x="838199" y="11151"/>
            <a:ext cx="10515600" cy="825190"/>
          </a:xfrm>
        </p:spPr>
        <p:txBody>
          <a:bodyPr>
            <a:normAutofit/>
          </a:bodyPr>
          <a:lstStyle/>
          <a:p>
            <a:pPr algn="ctr"/>
            <a:r>
              <a:rPr lang="en-US" sz="3200" b="1" dirty="0" smtClean="0">
                <a:solidFill>
                  <a:schemeClr val="tx1"/>
                </a:solidFill>
              </a:rPr>
              <a:t>Cobb County SPLOST 2022 Timeline</a:t>
            </a:r>
            <a:endParaRPr lang="en-US" sz="3200" b="1" dirty="0">
              <a:solidFill>
                <a:schemeClr val="tx1"/>
              </a:solidFill>
            </a:endParaRPr>
          </a:p>
        </p:txBody>
      </p:sp>
    </p:spTree>
    <p:extLst>
      <p:ext uri="{BB962C8B-B14F-4D97-AF65-F5344CB8AC3E}">
        <p14:creationId xmlns:p14="http://schemas.microsoft.com/office/powerpoint/2010/main" val="1381876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2" name="TextBox 1"/>
          <p:cNvSpPr txBox="1"/>
          <p:nvPr/>
        </p:nvSpPr>
        <p:spPr>
          <a:xfrm>
            <a:off x="1010653" y="2654816"/>
            <a:ext cx="10812379" cy="2862322"/>
          </a:xfrm>
          <a:prstGeom prst="rect">
            <a:avLst/>
          </a:prstGeom>
          <a:noFill/>
        </p:spPr>
        <p:txBody>
          <a:bodyPr wrap="square" rtlCol="0">
            <a:spAutoFit/>
          </a:bodyPr>
          <a:lstStyle/>
          <a:p>
            <a:pPr algn="ctr"/>
            <a:r>
              <a:rPr lang="en-US" sz="6000" b="1" dirty="0" smtClean="0"/>
              <a:t>Mayor and Council Updates</a:t>
            </a:r>
          </a:p>
          <a:p>
            <a:pPr algn="ctr"/>
            <a:endParaRPr lang="en-US" sz="6000" b="1" dirty="0" smtClean="0"/>
          </a:p>
          <a:p>
            <a:pPr algn="ctr"/>
            <a:endParaRPr lang="en-US" sz="6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717" y="4912730"/>
            <a:ext cx="3353590" cy="1658164"/>
          </a:xfrm>
          <a:prstGeom prst="rect">
            <a:avLst/>
          </a:prstGeom>
        </p:spPr>
      </p:pic>
    </p:spTree>
    <p:extLst>
      <p:ext uri="{BB962C8B-B14F-4D97-AF65-F5344CB8AC3E}">
        <p14:creationId xmlns:p14="http://schemas.microsoft.com/office/powerpoint/2010/main" val="1824286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941" y="1150000"/>
            <a:ext cx="8014758" cy="1015663"/>
          </a:xfrm>
          <a:prstGeom prst="rect">
            <a:avLst/>
          </a:prstGeom>
        </p:spPr>
        <p:txBody>
          <a:bodyPr wrap="none">
            <a:spAutoFit/>
          </a:bodyPr>
          <a:lstStyle/>
          <a:p>
            <a:pPr algn="ctr"/>
            <a:r>
              <a:rPr lang="en-US" sz="6000" b="1" dirty="0"/>
              <a:t>Questions and Answers  </a:t>
            </a:r>
          </a:p>
        </p:txBody>
      </p:sp>
      <p:pic>
        <p:nvPicPr>
          <p:cNvPr id="3" name="Picture 2"/>
          <p:cNvPicPr>
            <a:picLocks noChangeAspect="1"/>
          </p:cNvPicPr>
          <p:nvPr/>
        </p:nvPicPr>
        <p:blipFill>
          <a:blip r:embed="rId2"/>
          <a:stretch>
            <a:fillRect/>
          </a:stretch>
        </p:blipFill>
        <p:spPr>
          <a:xfrm>
            <a:off x="8240946" y="4773724"/>
            <a:ext cx="3353091" cy="165825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pic>
        <p:nvPicPr>
          <p:cNvPr id="5" name="Picture 4" descr="An Error In Publishing | Christopher De Vo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3206" y="2725174"/>
            <a:ext cx="3412375" cy="3412375"/>
          </a:xfrm>
          <a:prstGeom prst="rect">
            <a:avLst/>
          </a:prstGeom>
        </p:spPr>
      </p:pic>
      <p:sp>
        <p:nvSpPr>
          <p:cNvPr id="6" name="TextBox 5"/>
          <p:cNvSpPr txBox="1"/>
          <p:nvPr/>
        </p:nvSpPr>
        <p:spPr>
          <a:xfrm>
            <a:off x="980901" y="5785655"/>
            <a:ext cx="6741623" cy="954107"/>
          </a:xfrm>
          <a:prstGeom prst="rect">
            <a:avLst/>
          </a:prstGeom>
          <a:noFill/>
        </p:spPr>
        <p:txBody>
          <a:bodyPr wrap="square" rtlCol="0">
            <a:spAutoFit/>
          </a:bodyPr>
          <a:lstStyle/>
          <a:p>
            <a:r>
              <a:rPr lang="en-US" sz="2800" b="1" dirty="0" smtClean="0"/>
              <a:t>PLEASE SPEAK INTO THE MICROPHONE FOR THE BENEFIT OF OUR STREAMING VIEWERS</a:t>
            </a:r>
            <a:endParaRPr lang="en-US" sz="2800" b="1" dirty="0"/>
          </a:p>
        </p:txBody>
      </p:sp>
    </p:spTree>
    <p:extLst>
      <p:ext uri="{BB962C8B-B14F-4D97-AF65-F5344CB8AC3E}">
        <p14:creationId xmlns:p14="http://schemas.microsoft.com/office/powerpoint/2010/main" val="20462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Fiscal Year Ending June 30, 2019</a:t>
            </a:r>
            <a:endParaRPr lang="en-US" dirty="0"/>
          </a:p>
        </p:txBody>
      </p:sp>
      <p:pic>
        <p:nvPicPr>
          <p:cNvPr id="7" name="Picture 6"/>
          <p:cNvPicPr>
            <a:picLocks noChangeAspect="1"/>
          </p:cNvPicPr>
          <p:nvPr/>
        </p:nvPicPr>
        <p:blipFill>
          <a:blip r:embed="rId2"/>
          <a:stretch>
            <a:fillRect/>
          </a:stretch>
        </p:blipFill>
        <p:spPr>
          <a:xfrm>
            <a:off x="-37864" y="-297"/>
            <a:ext cx="829128" cy="6858594"/>
          </a:xfrm>
          <a:prstGeom prst="rect">
            <a:avLst/>
          </a:prstGeom>
        </p:spPr>
      </p:pic>
      <p:pic>
        <p:nvPicPr>
          <p:cNvPr id="4" name="Picture 3"/>
          <p:cNvPicPr>
            <a:picLocks noChangeAspect="1"/>
          </p:cNvPicPr>
          <p:nvPr/>
        </p:nvPicPr>
        <p:blipFill>
          <a:blip r:embed="rId3"/>
          <a:stretch>
            <a:fillRect/>
          </a:stretch>
        </p:blipFill>
        <p:spPr>
          <a:xfrm>
            <a:off x="1094236" y="1690688"/>
            <a:ext cx="10161401" cy="4469043"/>
          </a:xfrm>
          <a:prstGeom prst="rect">
            <a:avLst/>
          </a:prstGeom>
        </p:spPr>
      </p:pic>
    </p:spTree>
    <p:extLst>
      <p:ext uri="{BB962C8B-B14F-4D97-AF65-F5344CB8AC3E}">
        <p14:creationId xmlns:p14="http://schemas.microsoft.com/office/powerpoint/2010/main" val="3361741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Fiscal Year Ending June 30, 2019</a:t>
            </a:r>
            <a:endParaRPr lang="en-US" dirty="0"/>
          </a:p>
        </p:txBody>
      </p:sp>
      <p:pic>
        <p:nvPicPr>
          <p:cNvPr id="7" name="Picture 6"/>
          <p:cNvPicPr>
            <a:picLocks noChangeAspect="1"/>
          </p:cNvPicPr>
          <p:nvPr/>
        </p:nvPicPr>
        <p:blipFill>
          <a:blip r:embed="rId2"/>
          <a:stretch>
            <a:fillRect/>
          </a:stretch>
        </p:blipFill>
        <p:spPr>
          <a:xfrm>
            <a:off x="-37864" y="-297"/>
            <a:ext cx="829128" cy="6858594"/>
          </a:xfrm>
          <a:prstGeom prst="rect">
            <a:avLst/>
          </a:prstGeom>
        </p:spPr>
      </p:pic>
      <p:pic>
        <p:nvPicPr>
          <p:cNvPr id="9" name="Picture 8"/>
          <p:cNvPicPr>
            <a:picLocks noChangeAspect="1"/>
          </p:cNvPicPr>
          <p:nvPr/>
        </p:nvPicPr>
        <p:blipFill>
          <a:blip r:embed="rId3"/>
          <a:stretch>
            <a:fillRect/>
          </a:stretch>
        </p:blipFill>
        <p:spPr>
          <a:xfrm>
            <a:off x="2751513" y="1595337"/>
            <a:ext cx="6977993" cy="4904144"/>
          </a:xfrm>
          <a:prstGeom prst="rect">
            <a:avLst/>
          </a:prstGeom>
        </p:spPr>
      </p:pic>
    </p:spTree>
    <p:extLst>
      <p:ext uri="{BB962C8B-B14F-4D97-AF65-F5344CB8AC3E}">
        <p14:creationId xmlns:p14="http://schemas.microsoft.com/office/powerpoint/2010/main" val="3069012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General Fund  - Fund Balance</a:t>
            </a:r>
            <a:endParaRPr lang="en-US" dirty="0"/>
          </a:p>
        </p:txBody>
      </p:sp>
      <p:pic>
        <p:nvPicPr>
          <p:cNvPr id="9" name="Picture 8"/>
          <p:cNvPicPr>
            <a:picLocks noChangeAspect="1"/>
          </p:cNvPicPr>
          <p:nvPr/>
        </p:nvPicPr>
        <p:blipFill>
          <a:blip r:embed="rId2"/>
          <a:stretch>
            <a:fillRect/>
          </a:stretch>
        </p:blipFill>
        <p:spPr>
          <a:xfrm>
            <a:off x="-29230" y="-297"/>
            <a:ext cx="829128" cy="6858594"/>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736419114"/>
              </p:ext>
            </p:extLst>
          </p:nvPr>
        </p:nvGraphicFramePr>
        <p:xfrm>
          <a:off x="2410691" y="1690688"/>
          <a:ext cx="7240385" cy="4876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76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2" name="TextBox 1"/>
          <p:cNvSpPr txBox="1"/>
          <p:nvPr/>
        </p:nvSpPr>
        <p:spPr>
          <a:xfrm>
            <a:off x="1010653" y="1171075"/>
            <a:ext cx="10812379" cy="3231654"/>
          </a:xfrm>
          <a:prstGeom prst="rect">
            <a:avLst/>
          </a:prstGeom>
          <a:noFill/>
        </p:spPr>
        <p:txBody>
          <a:bodyPr wrap="square" rtlCol="0">
            <a:spAutoFit/>
          </a:bodyPr>
          <a:lstStyle/>
          <a:p>
            <a:pPr algn="ctr"/>
            <a:r>
              <a:rPr lang="en-US" sz="8000" b="1" dirty="0" smtClean="0"/>
              <a:t>FY 21 BUDGET</a:t>
            </a:r>
          </a:p>
          <a:p>
            <a:pPr algn="ctr"/>
            <a:endParaRPr lang="en-US" sz="3600" b="1" dirty="0"/>
          </a:p>
          <a:p>
            <a:pPr algn="ctr"/>
            <a:r>
              <a:rPr lang="en-US" sz="4400" b="1" dirty="0" smtClean="0"/>
              <a:t>TIMELINE</a:t>
            </a:r>
          </a:p>
          <a:p>
            <a:pPr algn="ctr"/>
            <a:r>
              <a:rPr lang="en-US" sz="4400" b="1" dirty="0" smtClean="0"/>
              <a:t>OVERVIEW  </a:t>
            </a:r>
            <a:endParaRPr lang="en-US" sz="4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717" y="4912730"/>
            <a:ext cx="3353590" cy="1658164"/>
          </a:xfrm>
          <a:prstGeom prst="rect">
            <a:avLst/>
          </a:prstGeom>
        </p:spPr>
      </p:pic>
    </p:spTree>
    <p:extLst>
      <p:ext uri="{BB962C8B-B14F-4D97-AF65-F5344CB8AC3E}">
        <p14:creationId xmlns:p14="http://schemas.microsoft.com/office/powerpoint/2010/main" val="519797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30" y="-297"/>
            <a:ext cx="829128" cy="6858594"/>
          </a:xfrm>
          <a:prstGeom prst="rect">
            <a:avLst/>
          </a:prstGeom>
        </p:spPr>
      </p:pic>
      <p:sp>
        <p:nvSpPr>
          <p:cNvPr id="4" name="Rectangle 3"/>
          <p:cNvSpPr/>
          <p:nvPr/>
        </p:nvSpPr>
        <p:spPr>
          <a:xfrm>
            <a:off x="3048000" y="561256"/>
            <a:ext cx="7406640" cy="6259086"/>
          </a:xfrm>
          <a:prstGeom prst="rect">
            <a:avLst/>
          </a:prstGeom>
        </p:spPr>
        <p:txBody>
          <a:bodyPr>
            <a:spAutoFit/>
          </a:bodyPr>
          <a:lstStyle/>
          <a:p>
            <a:pPr algn="ctr">
              <a:lnSpc>
                <a:spcPct val="107000"/>
              </a:lnSpc>
              <a:spcAft>
                <a:spcPts val="800"/>
              </a:spcAft>
            </a:pPr>
            <a:r>
              <a:rPr lang="en-US" sz="32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FY21 Budget Calendar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January 6, 2020	City Manager Finalizes the Budget Calendar and meets with Department Directors to discuss the process for the upcoming Operating and Capital Budgets; Budget Worksheets Distributed.</a:t>
            </a: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January 28, 2020	State of the City Town Hall and Budget Kickoff</a:t>
            </a: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February - March	Budget preparations</a:t>
            </a: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April 14, 2020	Town Hall </a:t>
            </a:r>
            <a:r>
              <a:rPr lang="en-US" dirty="0" smtClean="0">
                <a:latin typeface="Calibri" panose="020F0502020204030204" pitchFamily="34" charset="0"/>
                <a:ea typeface="Calibri" panose="020F0502020204030204" pitchFamily="34" charset="0"/>
                <a:cs typeface="Times New Roman" panose="02020603050405020304" pitchFamily="18" charset="0"/>
              </a:rPr>
              <a:t> </a:t>
            </a:r>
          </a:p>
          <a:p>
            <a:pPr marL="2286000" marR="0" indent="-228600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April 29, 2020	City Manager Presentation of </a:t>
            </a:r>
            <a:r>
              <a:rPr lang="en-US" smtClean="0">
                <a:latin typeface="Calibri" panose="020F0502020204030204" pitchFamily="34" charset="0"/>
                <a:ea typeface="Calibri" panose="020F0502020204030204" pitchFamily="34" charset="0"/>
                <a:cs typeface="Times New Roman" panose="02020603050405020304" pitchFamily="18" charset="0"/>
              </a:rPr>
              <a:t>Proposed FY 21 Budget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May 5 &amp; 7, 2020	Budget Open </a:t>
            </a:r>
            <a:r>
              <a:rPr lang="en-US" dirty="0" smtClean="0">
                <a:latin typeface="Calibri" panose="020F0502020204030204" pitchFamily="34" charset="0"/>
                <a:ea typeface="Calibri" panose="020F0502020204030204" pitchFamily="34" charset="0"/>
                <a:cs typeface="Times New Roman" panose="02020603050405020304" pitchFamily="18" charset="0"/>
              </a:rPr>
              <a:t>House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May 18, </a:t>
            </a:r>
            <a:r>
              <a:rPr lang="en-US" dirty="0" smtClean="0">
                <a:latin typeface="Calibri" panose="020F0502020204030204" pitchFamily="34" charset="0"/>
                <a:ea typeface="Calibri" panose="020F0502020204030204" pitchFamily="34" charset="0"/>
                <a:cs typeface="Times New Roman" panose="02020603050405020304" pitchFamily="18" charset="0"/>
              </a:rPr>
              <a:t>2020</a:t>
            </a:r>
            <a:r>
              <a:rPr lang="en-US" dirty="0">
                <a:latin typeface="Calibri" panose="020F0502020204030204" pitchFamily="34" charset="0"/>
                <a:ea typeface="Calibri" panose="020F0502020204030204" pitchFamily="34" charset="0"/>
                <a:cs typeface="Times New Roman" panose="02020603050405020304" pitchFamily="18" charset="0"/>
              </a:rPr>
              <a:t>	Mayor and Council-First Reading of Budget Ordinance and Budget Hearing </a:t>
            </a: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June 1, 2020 	Mayor and Council-Second Reading of Budget Ordinance and Budget Hearing</a:t>
            </a: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June 1, 2020	Mayor and Council-Budget Adoption</a:t>
            </a:r>
          </a:p>
          <a:p>
            <a:pPr marL="2286000" marR="0" indent="-22860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July 1, 2020	Budget Implementation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626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896" t="13100" r="5483" b="8451"/>
          <a:stretch/>
        </p:blipFill>
        <p:spPr>
          <a:xfrm>
            <a:off x="2585256" y="1246908"/>
            <a:ext cx="8079971" cy="44639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Tree>
    <p:extLst>
      <p:ext uri="{BB962C8B-B14F-4D97-AF65-F5344CB8AC3E}">
        <p14:creationId xmlns:p14="http://schemas.microsoft.com/office/powerpoint/2010/main" val="2817275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356" t="47662" r="51219" b="18775"/>
          <a:stretch/>
        </p:blipFill>
        <p:spPr>
          <a:xfrm>
            <a:off x="0" y="0"/>
            <a:ext cx="828587" cy="6857996"/>
          </a:xfrm>
          <a:prstGeom prst="rect">
            <a:avLst/>
          </a:prstGeom>
        </p:spPr>
      </p:pic>
      <p:sp>
        <p:nvSpPr>
          <p:cNvPr id="3" name="Title 11">
            <a:extLst>
              <a:ext uri="{FF2B5EF4-FFF2-40B4-BE49-F238E27FC236}">
                <a16:creationId xmlns:a16="http://schemas.microsoft.com/office/drawing/2014/main" id="{B51F0663-BA9D-4B1F-A522-35033214F2FB}"/>
              </a:ext>
            </a:extLst>
          </p:cNvPr>
          <p:cNvSpPr txBox="1">
            <a:spLocks/>
          </p:cNvSpPr>
          <p:nvPr/>
        </p:nvSpPr>
        <p:spPr>
          <a:xfrm>
            <a:off x="1927412" y="322962"/>
            <a:ext cx="8763000" cy="609600"/>
          </a:xfrm>
          <a:prstGeom prst="rect">
            <a:avLst/>
          </a:prstGeom>
        </p:spPr>
        <p:txBody>
          <a:bodyPr vert="horz" anchor="ctr">
            <a:noAutofit/>
          </a:bodyPr>
          <a:lstStyle>
            <a:lvl1pPr algn="l" rtl="0" eaLnBrk="1" latinLnBrk="0" hangingPunct="1">
              <a:spcBef>
                <a:spcPct val="0"/>
              </a:spcBef>
              <a:buNone/>
              <a:defRPr kumimoji="0" sz="3200" kern="1200" baseline="0">
                <a:solidFill>
                  <a:schemeClr val="tx2"/>
                </a:solidFill>
                <a:latin typeface="Georgia Pro Semibold" panose="020B0604020202020204"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rgbClr val="443F44"/>
                </a:solidFill>
                <a:effectLst/>
                <a:uLnTx/>
                <a:uFillTx/>
                <a:latin typeface="Georgia Pro Semibold" panose="020B0604020202020204" pitchFamily="18" charset="0"/>
                <a:ea typeface="+mj-ea"/>
                <a:cs typeface="+mj-cs"/>
              </a:rPr>
              <a:t>Self-Response Mailing Dates</a:t>
            </a:r>
            <a:endParaRPr kumimoji="0" lang="en-US" sz="3200" b="0" i="0" u="none" strike="noStrike" kern="1200" cap="none" spc="0" normalizeH="0" baseline="0" noProof="0" dirty="0">
              <a:ln>
                <a:noFill/>
              </a:ln>
              <a:solidFill>
                <a:srgbClr val="443F44"/>
              </a:solidFill>
              <a:effectLst/>
              <a:uLnTx/>
              <a:uFillTx/>
              <a:latin typeface="Georgia Pro Semibold" panose="020B0604020202020204" pitchFamily="18" charset="0"/>
              <a:ea typeface="+mj-ea"/>
              <a:cs typeface="+mj-cs"/>
            </a:endParaRPr>
          </a:p>
        </p:txBody>
      </p:sp>
      <p:pic>
        <p:nvPicPr>
          <p:cNvPr id="4" name="Picture 2" descr="https://pbs.twimg.com/media/DyVz-PoU0AA7SKO.jpg:large">
            <a:extLst>
              <a:ext uri="{FF2B5EF4-FFF2-40B4-BE49-F238E27FC236}">
                <a16:creationId xmlns:a16="http://schemas.microsoft.com/office/drawing/2014/main" id="{0D51590A-7032-4417-A6DA-5785D4E0B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3"/>
          <a:stretch/>
        </p:blipFill>
        <p:spPr bwMode="auto">
          <a:xfrm>
            <a:off x="1250577" y="1318348"/>
            <a:ext cx="9875376" cy="48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67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937D615F5891448D614B1446D33214" ma:contentTypeVersion="2" ma:contentTypeDescription="Create a new document." ma:contentTypeScope="" ma:versionID="426b82dd9626e02624ec9b3e9e5da19f">
  <xsd:schema xmlns:xsd="http://www.w3.org/2001/XMLSchema" xmlns:xs="http://www.w3.org/2001/XMLSchema" xmlns:p="http://schemas.microsoft.com/office/2006/metadata/properties" xmlns:ns3="fd86a4f6-e7be-49ae-9463-5084acbf7718" targetNamespace="http://schemas.microsoft.com/office/2006/metadata/properties" ma:root="true" ma:fieldsID="e414ac094e8246ae0de71ad3a8df1b2a" ns3:_="">
    <xsd:import namespace="fd86a4f6-e7be-49ae-9463-5084acbf771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86a4f6-e7be-49ae-9463-5084acbf77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F39351-3EF5-4026-9AEB-CF653F7BCB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86a4f6-e7be-49ae-9463-5084acbf77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D5C378-2E77-4D81-BA7B-B3D289C67779}">
  <ds:schemaRefs>
    <ds:schemaRef ds:uri="http://schemas.microsoft.com/office/2006/metadata/propertie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infopath/2007/PartnerControls"/>
    <ds:schemaRef ds:uri="fd86a4f6-e7be-49ae-9463-5084acbf7718"/>
    <ds:schemaRef ds:uri="http://www.w3.org/XML/1998/namespace"/>
  </ds:schemaRefs>
</ds:datastoreItem>
</file>

<file path=customXml/itemProps3.xml><?xml version="1.0" encoding="utf-8"?>
<ds:datastoreItem xmlns:ds="http://schemas.openxmlformats.org/officeDocument/2006/customXml" ds:itemID="{C4917B32-D83E-4FA6-A06A-4ECD5773F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1330</TotalTime>
  <Words>677</Words>
  <Application>Microsoft Office PowerPoint</Application>
  <PresentationFormat>Widescreen</PresentationFormat>
  <Paragraphs>95</Paragraphs>
  <Slides>29</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Calibri</vt:lpstr>
      <vt:lpstr>Calibri Light</vt:lpstr>
      <vt:lpstr>Georgia Pro Semibold</vt:lpstr>
      <vt:lpstr>Times New Roman</vt:lpstr>
      <vt:lpstr>Office Theme</vt:lpstr>
      <vt:lpstr>Acrobat Document</vt:lpstr>
      <vt:lpstr>TOWN HALL  January 28, 2020 Ford Center Reception Hall </vt:lpstr>
      <vt:lpstr>PowerPoint Presentation</vt:lpstr>
      <vt:lpstr>Fiscal Year Ending June 30, 2019</vt:lpstr>
      <vt:lpstr>Fiscal Year Ending June 30, 2019</vt:lpstr>
      <vt:lpstr>General Fund  - Fund Balance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Flint Hill &amp; Pinegrove Intersection</vt:lpstr>
      <vt:lpstr>Neighborhood Pocket Parks</vt:lpstr>
      <vt:lpstr>Remaining 2016 projects  </vt:lpstr>
      <vt:lpstr>General Streets &amp; parking improvements</vt:lpstr>
      <vt:lpstr>PowerPoint Presentation</vt:lpstr>
      <vt:lpstr>PowerPoint Presentation</vt:lpstr>
      <vt:lpstr>SPLOST 2022</vt:lpstr>
      <vt:lpstr>What is a Special Purpose Local Option Sales Tax (SPLOST)?</vt:lpstr>
      <vt:lpstr>Powder Springs Proposed Projects Public Safety</vt:lpstr>
      <vt:lpstr>Powder Springs Proposed Projects Transportation</vt:lpstr>
      <vt:lpstr>Powder Springs Proposed Projects Transportation</vt:lpstr>
      <vt:lpstr>Powder Springs Proposed Projects Parks, Facilities &amp; Capital Equipment</vt:lpstr>
      <vt:lpstr>Powder Springs Proposed Projects Parks, Facilities &amp; Capital Equipment</vt:lpstr>
      <vt:lpstr>Cobb County SPLOST 2022 Timeline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Update</dc:title>
  <dc:creator>Tina Garver</dc:creator>
  <cp:lastModifiedBy>Kelly Axt</cp:lastModifiedBy>
  <cp:revision>69</cp:revision>
  <dcterms:created xsi:type="dcterms:W3CDTF">2019-08-26T18:12:36Z</dcterms:created>
  <dcterms:modified xsi:type="dcterms:W3CDTF">2020-01-28T23:04:17Z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0x01010029937D615F5891448D614B1446D33214</vt:lpwstr>
  </property>
</Properties>
</file>