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6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5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35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2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3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8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1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72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8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9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8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3F9F4-FCF1-46A6-8B81-E7A1C9C525CF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BAED0-5D4B-4E6D-A646-F89BE74A2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6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CITY OF POWDER SPRINGS, GEORGIA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COMPREHENSIVE ANNUAL FINANCIAL </a:t>
            </a:r>
            <a:r>
              <a:rPr lang="en-US" dirty="0" smtClean="0"/>
              <a:t>REPORT</a:t>
            </a:r>
          </a:p>
          <a:p>
            <a:r>
              <a:rPr lang="en-US" dirty="0" smtClean="0"/>
              <a:t>SUMMARY</a:t>
            </a:r>
            <a:endParaRPr lang="en-US" dirty="0" smtClean="0"/>
          </a:p>
          <a:p>
            <a:r>
              <a:rPr lang="en-US" dirty="0" smtClean="0"/>
              <a:t>FOR THE YEAR ENDED JUNE 30,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980466"/>
              </p:ext>
            </p:extLst>
          </p:nvPr>
        </p:nvGraphicFramePr>
        <p:xfrm>
          <a:off x="3609173" y="261423"/>
          <a:ext cx="4933577" cy="6446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Worksheet" r:id="rId3" imgW="5467255" imgH="7143750" progId="Excel.Sheet.12">
                  <p:embed/>
                </p:oleObj>
              </mc:Choice>
              <mc:Fallback>
                <p:oleObj name="Worksheet" r:id="rId3" imgW="5467255" imgH="71437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09173" y="261423"/>
                        <a:ext cx="4933577" cy="6446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0718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99125"/>
              </p:ext>
            </p:extLst>
          </p:nvPr>
        </p:nvGraphicFramePr>
        <p:xfrm>
          <a:off x="4058433" y="104013"/>
          <a:ext cx="4133590" cy="6743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Worksheet" r:id="rId3" imgW="5534120" imgH="9029700" progId="Excel.Sheet.12">
                  <p:embed/>
                </p:oleObj>
              </mc:Choice>
              <mc:Fallback>
                <p:oleObj name="Worksheet" r:id="rId3" imgW="5534120" imgH="9029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58433" y="104013"/>
                        <a:ext cx="4133590" cy="67437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6434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PROPRIETARY FUNDS</a:t>
            </a:r>
            <a:endParaRPr lang="en-US" sz="1800" dirty="0" smtClean="0"/>
          </a:p>
          <a:p>
            <a:pPr lvl="1"/>
            <a:r>
              <a:rPr lang="en-US" sz="1800" dirty="0" smtClean="0"/>
              <a:t>WATER AND SEWER FUND</a:t>
            </a:r>
          </a:p>
          <a:p>
            <a:pPr lvl="1"/>
            <a:r>
              <a:rPr lang="en-US" sz="1800" dirty="0" smtClean="0"/>
              <a:t>SANITATION FUND</a:t>
            </a:r>
          </a:p>
          <a:p>
            <a:pPr lvl="1"/>
            <a:r>
              <a:rPr lang="en-US" sz="1800" dirty="0" smtClean="0"/>
              <a:t>STORM WATER FUND</a:t>
            </a:r>
          </a:p>
        </p:txBody>
      </p:sp>
    </p:spTree>
    <p:extLst>
      <p:ext uri="{BB962C8B-B14F-4D97-AF65-F5344CB8AC3E}">
        <p14:creationId xmlns:p14="http://schemas.microsoft.com/office/powerpoint/2010/main" val="1121953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621005"/>
              </p:ext>
            </p:extLst>
          </p:nvPr>
        </p:nvGraphicFramePr>
        <p:xfrm>
          <a:off x="3534508" y="187889"/>
          <a:ext cx="5258763" cy="6652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Worksheet" r:id="rId3" imgW="5467255" imgH="6915150" progId="Excel.Sheet.12">
                  <p:embed/>
                </p:oleObj>
              </mc:Choice>
              <mc:Fallback>
                <p:oleObj name="Worksheet" r:id="rId3" imgW="5467255" imgH="69151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4508" y="187889"/>
                        <a:ext cx="5258763" cy="66523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7632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267933"/>
              </p:ext>
            </p:extLst>
          </p:nvPr>
        </p:nvGraphicFramePr>
        <p:xfrm>
          <a:off x="2754546" y="237995"/>
          <a:ext cx="6865443" cy="631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Worksheet" r:id="rId3" imgW="5467255" imgH="5029200" progId="Excel.Sheet.12">
                  <p:embed/>
                </p:oleObj>
              </mc:Choice>
              <mc:Fallback>
                <p:oleObj name="Worksheet" r:id="rId3" imgW="5467255" imgH="5029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54546" y="237995"/>
                        <a:ext cx="6865443" cy="6315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611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834230"/>
              </p:ext>
            </p:extLst>
          </p:nvPr>
        </p:nvGraphicFramePr>
        <p:xfrm>
          <a:off x="3883068" y="121404"/>
          <a:ext cx="4428537" cy="6617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Worksheet" r:id="rId3" imgW="5010055" imgH="7486650" progId="Excel.Sheet.12">
                  <p:embed/>
                </p:oleObj>
              </mc:Choice>
              <mc:Fallback>
                <p:oleObj name="Worksheet" r:id="rId3" imgW="5010055" imgH="74866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3068" y="121404"/>
                        <a:ext cx="4428537" cy="6617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9355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REVENUES</a:t>
            </a:r>
          </a:p>
          <a:p>
            <a:pPr lvl="1"/>
            <a:r>
              <a:rPr lang="en-US" sz="1800" dirty="0" smtClean="0"/>
              <a:t>TAXES</a:t>
            </a:r>
          </a:p>
          <a:p>
            <a:r>
              <a:rPr lang="en-US" sz="2000" dirty="0" smtClean="0"/>
              <a:t>EXPENDITURES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74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761391"/>
              </p:ext>
            </p:extLst>
          </p:nvPr>
        </p:nvGraphicFramePr>
        <p:xfrm>
          <a:off x="1908884" y="497239"/>
          <a:ext cx="8450534" cy="562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Worksheet" r:id="rId3" imgW="4705445" imgH="3133820" progId="Excel.Sheet.12">
                  <p:embed/>
                </p:oleObj>
              </mc:Choice>
              <mc:Fallback>
                <p:oleObj name="Worksheet" r:id="rId3" imgW="4705445" imgH="31338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8884" y="497239"/>
                        <a:ext cx="8450534" cy="562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0719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357688"/>
              </p:ext>
            </p:extLst>
          </p:nvPr>
        </p:nvGraphicFramePr>
        <p:xfrm>
          <a:off x="1405833" y="576820"/>
          <a:ext cx="8525386" cy="5097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Worksheet" r:id="rId3" imgW="4572000" imgH="2733770" progId="Excel.Sheet.12">
                  <p:embed/>
                </p:oleObj>
              </mc:Choice>
              <mc:Fallback>
                <p:oleObj name="Worksheet" r:id="rId3" imgW="4572000" imgH="27337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5833" y="576820"/>
                        <a:ext cx="8525386" cy="5097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6294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132991"/>
              </p:ext>
            </p:extLst>
          </p:nvPr>
        </p:nvGraphicFramePr>
        <p:xfrm>
          <a:off x="1594376" y="927157"/>
          <a:ext cx="8238555" cy="4925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Worksheet" r:id="rId3" imgW="4572000" imgH="2733770" progId="Excel.Sheet.12">
                  <p:embed/>
                </p:oleObj>
              </mc:Choice>
              <mc:Fallback>
                <p:oleObj name="Worksheet" r:id="rId3" imgW="4572000" imgH="27337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4376" y="927157"/>
                        <a:ext cx="8238555" cy="49259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519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INTRODUCTORY SECTION</a:t>
            </a:r>
          </a:p>
          <a:p>
            <a:r>
              <a:rPr lang="en-US" sz="2000" dirty="0" smtClean="0"/>
              <a:t>FINANCIAL SECTION</a:t>
            </a:r>
          </a:p>
          <a:p>
            <a:pPr lvl="1"/>
            <a:r>
              <a:rPr lang="en-US" sz="1800" dirty="0" smtClean="0"/>
              <a:t>INDEPENDENT AUDITOR’S REPORT</a:t>
            </a:r>
          </a:p>
          <a:p>
            <a:pPr lvl="1"/>
            <a:r>
              <a:rPr lang="en-US" sz="1800" dirty="0" smtClean="0"/>
              <a:t>MANAGEMENT DISCUSSION AND ANALYSIS</a:t>
            </a:r>
          </a:p>
          <a:p>
            <a:pPr lvl="1"/>
            <a:r>
              <a:rPr lang="en-US" sz="1800" dirty="0" smtClean="0"/>
              <a:t>BASIC FINANCIAL STATEMENTS</a:t>
            </a:r>
          </a:p>
          <a:p>
            <a:pPr lvl="2"/>
            <a:r>
              <a:rPr lang="en-US" sz="1600" dirty="0" smtClean="0"/>
              <a:t>GOVERNMENT WIDE FINANCIAL STATEMENT</a:t>
            </a:r>
          </a:p>
          <a:p>
            <a:pPr lvl="1"/>
            <a:r>
              <a:rPr lang="en-US" sz="1800" dirty="0" smtClean="0"/>
              <a:t>FUND FINANCIAL STATEMENTS</a:t>
            </a:r>
          </a:p>
          <a:p>
            <a:pPr lvl="2"/>
            <a:r>
              <a:rPr lang="en-US" sz="1600" dirty="0" smtClean="0"/>
              <a:t>GOVERNMENTAL FUNDS</a:t>
            </a:r>
          </a:p>
          <a:p>
            <a:pPr lvl="2"/>
            <a:r>
              <a:rPr lang="en-US" sz="1600" dirty="0" smtClean="0"/>
              <a:t>PROPRIETARY FUNDS</a:t>
            </a:r>
          </a:p>
          <a:p>
            <a:pPr lvl="1"/>
            <a:r>
              <a:rPr lang="en-US" sz="1800" dirty="0" smtClean="0"/>
              <a:t>REQUIRED SUPPLEMENTARY INFORMATION</a:t>
            </a:r>
          </a:p>
          <a:p>
            <a:pPr lvl="1"/>
            <a:r>
              <a:rPr lang="en-US" sz="1800" dirty="0" smtClean="0"/>
              <a:t>COMBINING AND INDIVIDUAL FUND STATEMENTS AND SCHEDULES</a:t>
            </a:r>
          </a:p>
          <a:p>
            <a:r>
              <a:rPr lang="en-US" sz="2000" dirty="0" smtClean="0"/>
              <a:t>STATISTICAL SECTION</a:t>
            </a:r>
          </a:p>
          <a:p>
            <a:r>
              <a:rPr lang="en-US" sz="2000" dirty="0" smtClean="0"/>
              <a:t>COMPLIANCE SECTION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483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LETTER OF TRANSMITTAL LETTER</a:t>
            </a:r>
          </a:p>
          <a:p>
            <a:r>
              <a:rPr lang="en-US" sz="2000" dirty="0" smtClean="0"/>
              <a:t>CERTIFICATE OF ACHIEVEMENT FOR EXCELLENCE IN FINANCIAL REPORTING (FISCAL YEAR 2017)</a:t>
            </a:r>
          </a:p>
          <a:p>
            <a:r>
              <a:rPr lang="en-US" sz="2000" dirty="0" smtClean="0"/>
              <a:t>ORGANIZATIONAL CHART</a:t>
            </a:r>
          </a:p>
          <a:p>
            <a:r>
              <a:rPr lang="en-US" sz="2000" dirty="0" smtClean="0"/>
              <a:t>LISTING OF ELECTED AND APPOINTED OFFICIALS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203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INDEPENDENT AUDITORS REPORT </a:t>
            </a:r>
          </a:p>
          <a:p>
            <a:pPr lvl="1"/>
            <a:r>
              <a:rPr lang="en-US" sz="1800" dirty="0" smtClean="0"/>
              <a:t>RENDERED AN UNMODIFIED OPINION (CLEAN OPINION)</a:t>
            </a:r>
          </a:p>
          <a:p>
            <a:r>
              <a:rPr lang="en-US" sz="2000" dirty="0" smtClean="0"/>
              <a:t>MANAGEMENT DISCUSSION AND ANALYSIS</a:t>
            </a:r>
          </a:p>
          <a:p>
            <a:r>
              <a:rPr lang="en-US" sz="2000" dirty="0" smtClean="0"/>
              <a:t>BASIC FINANCIAL STATEMENTS</a:t>
            </a:r>
          </a:p>
          <a:p>
            <a:pPr lvl="1"/>
            <a:r>
              <a:rPr lang="en-US" sz="1800" dirty="0" smtClean="0"/>
              <a:t>GOVERNMENT-WIDE FINANCIAL STATEMENTS</a:t>
            </a:r>
          </a:p>
          <a:p>
            <a:pPr lvl="1"/>
            <a:r>
              <a:rPr lang="en-US" sz="1800" dirty="0" smtClean="0"/>
              <a:t>FUND FINANCIAL STATEMENTS</a:t>
            </a:r>
          </a:p>
          <a:p>
            <a:r>
              <a:rPr lang="en-US" sz="2000" dirty="0" smtClean="0"/>
              <a:t>REQUIRED SUPPLEMENTARY INFORMATION</a:t>
            </a:r>
          </a:p>
          <a:p>
            <a:r>
              <a:rPr lang="en-US" sz="2000" dirty="0" smtClean="0"/>
              <a:t>COMBINING AND INDIVIDUAL STATEMENTS</a:t>
            </a:r>
          </a:p>
        </p:txBody>
      </p:sp>
    </p:spTree>
    <p:extLst>
      <p:ext uri="{BB962C8B-B14F-4D97-AF65-F5344CB8AC3E}">
        <p14:creationId xmlns:p14="http://schemas.microsoft.com/office/powerpoint/2010/main" val="389031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GOVERNMENT-WIDE 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GOVERNMENTAL ACTIVITIES – FULL ACCRUAL BASIS</a:t>
            </a:r>
          </a:p>
          <a:p>
            <a:pPr lvl="1"/>
            <a:r>
              <a:rPr lang="en-US" sz="1800" dirty="0" smtClean="0"/>
              <a:t>GENERAL FUND (INCLUDES MUNICIPAL COURT ACTIVITIES)</a:t>
            </a:r>
          </a:p>
          <a:p>
            <a:pPr lvl="1"/>
            <a:r>
              <a:rPr lang="en-US" sz="1800" dirty="0" smtClean="0"/>
              <a:t>SPECIAL REVENUE FUND (POLICE SEIZURE FUND)</a:t>
            </a:r>
          </a:p>
          <a:p>
            <a:pPr lvl="1"/>
            <a:r>
              <a:rPr lang="en-US" sz="1800" dirty="0" smtClean="0"/>
              <a:t>CAPITAL PROJECTS FUND (SPLOST AND CAPITAL PROJECTS)</a:t>
            </a:r>
          </a:p>
          <a:p>
            <a:pPr lvl="1"/>
            <a:r>
              <a:rPr lang="en-US" sz="1800" dirty="0" smtClean="0"/>
              <a:t>DEBT SERVICE FUND (DDA REVENUE BONDS)</a:t>
            </a:r>
          </a:p>
          <a:p>
            <a:r>
              <a:rPr lang="en-US" sz="2000" dirty="0" smtClean="0"/>
              <a:t>BUSINESS-TYPE ACTIVITIES – FULL ACCRUAL BASIS</a:t>
            </a:r>
          </a:p>
          <a:p>
            <a:pPr lvl="1"/>
            <a:r>
              <a:rPr lang="en-US" sz="1600" dirty="0" smtClean="0"/>
              <a:t>WATER AND SEWER FUND</a:t>
            </a:r>
          </a:p>
          <a:p>
            <a:pPr lvl="1"/>
            <a:r>
              <a:rPr lang="en-US" sz="1600" dirty="0" smtClean="0"/>
              <a:t>SANITATION FUND</a:t>
            </a:r>
          </a:p>
          <a:p>
            <a:pPr lvl="1"/>
            <a:r>
              <a:rPr lang="en-US" sz="1600" dirty="0" smtClean="0"/>
              <a:t>STORM WATER FUND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487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488081"/>
              </p:ext>
            </p:extLst>
          </p:nvPr>
        </p:nvGraphicFramePr>
        <p:xfrm>
          <a:off x="3306870" y="35895"/>
          <a:ext cx="5624187" cy="680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Worksheet" r:id="rId3" imgW="6191345" imgH="7486650" progId="Excel.Sheet.12">
                  <p:embed/>
                </p:oleObj>
              </mc:Choice>
              <mc:Fallback>
                <p:oleObj name="Worksheet" r:id="rId3" imgW="6191345" imgH="74866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06870" y="35895"/>
                        <a:ext cx="5624187" cy="680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07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032686"/>
              </p:ext>
            </p:extLst>
          </p:nvPr>
        </p:nvGraphicFramePr>
        <p:xfrm>
          <a:off x="3113528" y="100208"/>
          <a:ext cx="5942790" cy="663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Worksheet" r:id="rId3" imgW="5495830" imgH="6134195" progId="Excel.Sheet.12">
                  <p:embed/>
                </p:oleObj>
              </mc:Choice>
              <mc:Fallback>
                <p:oleObj name="Worksheet" r:id="rId3" imgW="5495830" imgH="61341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3528" y="100208"/>
                        <a:ext cx="5942790" cy="66328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517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STATEMENTS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GOVERNMENTAL FUNDS</a:t>
            </a:r>
          </a:p>
          <a:p>
            <a:pPr marL="457200" lvl="1" indent="0">
              <a:buNone/>
            </a:pPr>
            <a:r>
              <a:rPr lang="en-US" sz="1800" dirty="0" smtClean="0"/>
              <a:t>GENERAL FUND</a:t>
            </a:r>
          </a:p>
          <a:p>
            <a:pPr marL="457200" lvl="1" indent="0">
              <a:buNone/>
            </a:pPr>
            <a:r>
              <a:rPr lang="en-US" sz="1800" dirty="0" smtClean="0"/>
              <a:t>SPLOST FUND</a:t>
            </a:r>
          </a:p>
          <a:p>
            <a:pPr marL="457200" lvl="1" indent="0">
              <a:buNone/>
            </a:pPr>
            <a:r>
              <a:rPr lang="en-US" sz="1800" dirty="0" smtClean="0"/>
              <a:t>CAPITAL PROJECTS FUND</a:t>
            </a:r>
          </a:p>
          <a:p>
            <a:pPr marL="457200" lvl="1" indent="0">
              <a:buNone/>
            </a:pPr>
            <a:r>
              <a:rPr lang="en-US" sz="1800" dirty="0" smtClean="0"/>
              <a:t>NONMAJOR FUNDS</a:t>
            </a:r>
          </a:p>
          <a:p>
            <a:pPr marL="914400" lvl="2" indent="0">
              <a:buNone/>
            </a:pPr>
            <a:r>
              <a:rPr lang="en-US" sz="1600" dirty="0" smtClean="0"/>
              <a:t>POLICE SEIZURE FUND</a:t>
            </a:r>
          </a:p>
          <a:p>
            <a:pPr marL="914400" lvl="2" indent="0">
              <a:buNone/>
            </a:pPr>
            <a:r>
              <a:rPr lang="en-US" sz="1600" dirty="0" smtClean="0"/>
              <a:t>DEBT SERVICE </a:t>
            </a:r>
            <a:r>
              <a:rPr lang="en-US" sz="1600" dirty="0" smtClean="0"/>
              <a:t>FUND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20652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789641"/>
              </p:ext>
            </p:extLst>
          </p:nvPr>
        </p:nvGraphicFramePr>
        <p:xfrm>
          <a:off x="3139159" y="0"/>
          <a:ext cx="5627886" cy="6765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Worksheet" r:id="rId3" imgW="5467255" imgH="6572250" progId="Excel.Sheet.12">
                  <p:embed/>
                </p:oleObj>
              </mc:Choice>
              <mc:Fallback>
                <p:oleObj name="Worksheet" r:id="rId3" imgW="5467255" imgH="65722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9159" y="0"/>
                        <a:ext cx="5627886" cy="67652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497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213</Words>
  <Application>Microsoft Office PowerPoint</Application>
  <PresentationFormat>Widescreen</PresentationFormat>
  <Paragraphs>59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Microsoft Excel Worksheet</vt:lpstr>
      <vt:lpstr>CITY OF POWDER SPRINGS, GEORGIA</vt:lpstr>
      <vt:lpstr>CONTENTS</vt:lpstr>
      <vt:lpstr>INTRODUCTORY SECTION</vt:lpstr>
      <vt:lpstr>FINANCIAL SECTION</vt:lpstr>
      <vt:lpstr>GOVERNMENT-WIDE FINANCIAL STATEMENTS</vt:lpstr>
      <vt:lpstr>PowerPoint Presentation</vt:lpstr>
      <vt:lpstr>PowerPoint Presentation</vt:lpstr>
      <vt:lpstr>FUND STATEMENTS </vt:lpstr>
      <vt:lpstr>PowerPoint Presentation</vt:lpstr>
      <vt:lpstr>PowerPoint Presentation</vt:lpstr>
      <vt:lpstr>PowerPoint Presentation</vt:lpstr>
      <vt:lpstr>FUND STATEMENTS</vt:lpstr>
      <vt:lpstr>PowerPoint Presentation</vt:lpstr>
      <vt:lpstr>PowerPoint Presentation</vt:lpstr>
      <vt:lpstr>PowerPoint Presentation</vt:lpstr>
      <vt:lpstr>GENERAL FUND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POWDER SPRINGS, GEORGIA</dc:title>
  <dc:creator>Janet Camburn</dc:creator>
  <cp:lastModifiedBy>Janet Camburn</cp:lastModifiedBy>
  <cp:revision>20</cp:revision>
  <cp:lastPrinted>2019-02-18T20:38:51Z</cp:lastPrinted>
  <dcterms:created xsi:type="dcterms:W3CDTF">2019-02-17T18:11:21Z</dcterms:created>
  <dcterms:modified xsi:type="dcterms:W3CDTF">2019-02-18T20:42:13Z</dcterms:modified>
</cp:coreProperties>
</file>